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1374" r:id="rId2"/>
    <p:sldId id="1375" r:id="rId3"/>
    <p:sldId id="1489" r:id="rId4"/>
    <p:sldId id="1383" r:id="rId5"/>
    <p:sldId id="1552" r:id="rId6"/>
    <p:sldId id="1446" r:id="rId7"/>
    <p:sldId id="1384" r:id="rId8"/>
    <p:sldId id="1460" r:id="rId9"/>
    <p:sldId id="1561" r:id="rId10"/>
    <p:sldId id="1386" r:id="rId11"/>
    <p:sldId id="1477" r:id="rId12"/>
    <p:sldId id="1478" r:id="rId13"/>
    <p:sldId id="1553" r:id="rId14"/>
    <p:sldId id="1536" r:id="rId15"/>
    <p:sldId id="1549" r:id="rId16"/>
    <p:sldId id="1542" r:id="rId17"/>
    <p:sldId id="1550" r:id="rId18"/>
    <p:sldId id="1387" r:id="rId19"/>
    <p:sldId id="1554" r:id="rId20"/>
    <p:sldId id="1551" r:id="rId21"/>
    <p:sldId id="1555" r:id="rId22"/>
    <p:sldId id="1556" r:id="rId23"/>
    <p:sldId id="1486" r:id="rId24"/>
    <p:sldId id="1557" r:id="rId25"/>
    <p:sldId id="1388" r:id="rId26"/>
    <p:sldId id="1389" r:id="rId27"/>
    <p:sldId id="1492" r:id="rId28"/>
    <p:sldId id="1291" r:id="rId29"/>
    <p:sldId id="1517" r:id="rId30"/>
    <p:sldId id="1499" r:id="rId31"/>
    <p:sldId id="1496" r:id="rId32"/>
    <p:sldId id="1500" r:id="rId33"/>
    <p:sldId id="1497" r:id="rId34"/>
    <p:sldId id="1329" r:id="rId35"/>
    <p:sldId id="1328" r:id="rId36"/>
    <p:sldId id="1323" r:id="rId37"/>
    <p:sldId id="1326" r:id="rId38"/>
    <p:sldId id="323" r:id="rId39"/>
    <p:sldId id="325" r:id="rId40"/>
    <p:sldId id="1352" r:id="rId41"/>
    <p:sldId id="1518" r:id="rId42"/>
    <p:sldId id="1488" r:id="rId43"/>
    <p:sldId id="1330" r:id="rId44"/>
    <p:sldId id="1407" r:id="rId45"/>
    <p:sldId id="1408" r:id="rId46"/>
    <p:sldId id="1409" r:id="rId47"/>
    <p:sldId id="1413" r:id="rId48"/>
    <p:sldId id="1479" r:id="rId49"/>
    <p:sldId id="1415" r:id="rId50"/>
    <p:sldId id="1416" r:id="rId51"/>
    <p:sldId id="1417" r:id="rId52"/>
    <p:sldId id="1418" r:id="rId53"/>
    <p:sldId id="1419" r:id="rId54"/>
    <p:sldId id="1495" r:id="rId55"/>
    <p:sldId id="1493" r:id="rId56"/>
    <p:sldId id="1346" r:id="rId57"/>
    <p:sldId id="1451" r:id="rId58"/>
    <p:sldId id="1452" r:id="rId59"/>
    <p:sldId id="1453" r:id="rId60"/>
    <p:sldId id="1454" r:id="rId61"/>
    <p:sldId id="1458" r:id="rId62"/>
    <p:sldId id="1559" r:id="rId63"/>
    <p:sldId id="1487" r:id="rId64"/>
    <p:sldId id="1485" r:id="rId65"/>
    <p:sldId id="1450" r:id="rId66"/>
    <p:sldId id="145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12"/>
    <p:restoredTop sz="93703" autoAdjust="0"/>
  </p:normalViewPr>
  <p:slideViewPr>
    <p:cSldViewPr>
      <p:cViewPr varScale="1">
        <p:scale>
          <a:sx n="108" d="100"/>
          <a:sy n="108" d="100"/>
        </p:scale>
        <p:origin x="15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5004D-6288-4DAB-9E0C-90C11679487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D353-C7AA-4BEC-A383-5C06D4C109E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2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Calibri" charset="0"/>
              <a:cs typeface="MS PGothic" charset="0"/>
            </a:endParaRPr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F25F6DF-B244-AA44-AB4D-E849FDBCBB40}" type="slidenum">
              <a:rPr lang="fr-FR" sz="1200"/>
              <a:pPr eaLnBrk="1" hangingPunct="1"/>
              <a:t>38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7800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Calibri" charset="0"/>
              <a:cs typeface="MS PGothic" charset="0"/>
            </a:endParaRPr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1585164-296B-2642-A3E9-36B66E49E462}" type="slidenum">
              <a:rPr lang="fr-FR" sz="1200"/>
              <a:pPr eaLnBrk="1" hangingPunct="1"/>
              <a:t>39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91366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SDSR\SDSR5\Logos\Télémédecine\Logo télémédecine.gi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92258" y="116632"/>
            <a:ext cx="2072230" cy="1008112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 userDrawn="1"/>
        </p:nvCxnSpPr>
        <p:spPr>
          <a:xfrm>
            <a:off x="0" y="1224000"/>
            <a:ext cx="2016336" cy="0"/>
          </a:xfrm>
          <a:prstGeom prst="line">
            <a:avLst/>
          </a:prstGeom>
          <a:ln w="50800">
            <a:solidFill>
              <a:srgbClr val="E10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D:\TRAVAIL AURELIEN\Identité visuelle DGOS\affaires_sociales_150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132" cy="856800"/>
          </a:xfrm>
          <a:prstGeom prst="rect">
            <a:avLst/>
          </a:prstGeom>
          <a:noFill/>
        </p:spPr>
      </p:pic>
      <p:pic>
        <p:nvPicPr>
          <p:cNvPr id="10" name="Picture 7" descr="D:\TRAVAIL AURELIEN\Identité visuelle DGOS\Powerpoint 2016\png\DGOS-ROUGE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1116000" y="136800"/>
            <a:ext cx="108585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17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763590-8DAB-47D5-B80D-A5E8C9DD149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9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45586" y="-347252"/>
            <a:ext cx="783669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>
                <a:sym typeface="Gill Sans Light" charset="0"/>
              </a:rPr>
              <a:t>Titre</a:t>
            </a:r>
            <a:r>
              <a:rPr lang="en-US" dirty="0">
                <a:sym typeface="Gill Sans Light" charset="0"/>
              </a:rPr>
              <a:t> de </a:t>
            </a:r>
            <a:r>
              <a:rPr lang="en-US" dirty="0" err="1">
                <a:sym typeface="Gill Sans Light" charset="0"/>
              </a:rPr>
              <a:t>dispo</a:t>
            </a:r>
            <a:endParaRPr lang="en-US" dirty="0">
              <a:sym typeface="Gill Sans Light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3572769" y="6237685"/>
            <a:ext cx="2133302" cy="3643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0FC4-4228-3C4D-8431-52473FA82D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800">
                <a:solidFill>
                  <a:srgbClr val="898989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8059" indent="-180023" eaLnBrk="0" hangingPunct="0"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20090" indent="-144018" eaLnBrk="0" hangingPunct="0"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8126" indent="-144018" eaLnBrk="0" hangingPunct="0"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6162" indent="-144018" eaLnBrk="0" hangingPunct="0"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4198" indent="-1440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2234" indent="-1440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60270" indent="-1440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8306" indent="-1440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fr-FR"/>
              <a:t>Réunion investigateurs du 03/10/2013 Version 1</a:t>
            </a:r>
          </a:p>
        </p:txBody>
      </p:sp>
    </p:spTree>
    <p:extLst>
      <p:ext uri="{BB962C8B-B14F-4D97-AF65-F5344CB8AC3E}">
        <p14:creationId xmlns:p14="http://schemas.microsoft.com/office/powerpoint/2010/main" val="8688520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2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6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4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8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AC8C-0EBA-4C35-BE2B-7A61BAB53756}" type="datetimeFigureOut">
              <a:rPr lang="en-US" smtClean="0"/>
              <a:pPr/>
              <a:t>1/31/20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4C71-AA7A-42FE-AB10-8CFC3537894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9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cbi.nlm.nih.gov/pmc/articles/PMC4211032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136" y="1448597"/>
            <a:ext cx="8153400" cy="864096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Télémédecine et cardiologie:</a:t>
            </a:r>
            <a:br>
              <a:rPr lang="fr-FR" sz="4000" dirty="0"/>
            </a:br>
            <a:r>
              <a:rPr lang="fr-FR" sz="4000" dirty="0"/>
              <a:t>Les fondamentaux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" y="5301208"/>
            <a:ext cx="8820472" cy="936104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P Jourdain </a:t>
            </a:r>
          </a:p>
          <a:p>
            <a:r>
              <a:rPr lang="fr-FR" sz="2000" dirty="0">
                <a:solidFill>
                  <a:schemeClr val="tx1"/>
                </a:solidFill>
              </a:rPr>
              <a:t>Service de </a:t>
            </a:r>
            <a:r>
              <a:rPr lang="fr-FR" sz="2000" dirty="0" err="1">
                <a:solidFill>
                  <a:schemeClr val="tx1"/>
                </a:solidFill>
              </a:rPr>
              <a:t>cardiologieTriSite</a:t>
            </a:r>
            <a:r>
              <a:rPr lang="fr-FR" sz="2000" dirty="0">
                <a:solidFill>
                  <a:schemeClr val="tx1"/>
                </a:solidFill>
              </a:rPr>
              <a:t> CHU Bicêtre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ACC22D-0796-6E4D-8930-171FF083F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76638"/>
            <a:ext cx="3096344" cy="23467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7F491F0-001C-0A42-BAE1-49040BF5B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14" y="5340920"/>
            <a:ext cx="1140158" cy="12541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4EF3AF-C02D-3040-AABC-40A2936BF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96634"/>
            <a:ext cx="1790328" cy="13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fr-FR" dirty="0"/>
              <a:t>Téléconsultation ?</a:t>
            </a:r>
          </a:p>
        </p:txBody>
      </p:sp>
      <p:pic>
        <p:nvPicPr>
          <p:cNvPr id="3" name="Image 2" descr="Unknown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83" y="1109134"/>
            <a:ext cx="6089650" cy="3734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938287"/>
            <a:ext cx="8415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La </a:t>
            </a:r>
            <a:r>
              <a:rPr lang="fr-FR" sz="2400" b="1" dirty="0" err="1"/>
              <a:t>téléconsultation</a:t>
            </a:r>
            <a:r>
              <a:rPr lang="fr-FR" sz="2400" dirty="0"/>
              <a:t>: </a:t>
            </a:r>
          </a:p>
          <a:p>
            <a:pPr algn="ctr"/>
            <a:r>
              <a:rPr lang="fr-FR" sz="2400" dirty="0" err="1"/>
              <a:t>Pediatrics</a:t>
            </a:r>
            <a:r>
              <a:rPr lang="fr-FR" sz="2400" dirty="0"/>
              <a:t> </a:t>
            </a:r>
            <a:r>
              <a:rPr lang="fr-FR" sz="2400" dirty="0" err="1"/>
              <a:t>examination</a:t>
            </a:r>
            <a:r>
              <a:rPr lang="fr-FR" sz="2400" dirty="0"/>
              <a:t> </a:t>
            </a:r>
            <a:r>
              <a:rPr lang="fr-FR" sz="2400" dirty="0" err="1"/>
              <a:t>during</a:t>
            </a:r>
            <a:r>
              <a:rPr lang="fr-FR" sz="2400" dirty="0"/>
              <a:t> </a:t>
            </a:r>
            <a:r>
              <a:rPr lang="fr-FR" sz="2400" dirty="0" err="1"/>
              <a:t>epidemic</a:t>
            </a:r>
            <a:r>
              <a:rPr lang="fr-FR" sz="2400" dirty="0"/>
              <a:t> </a:t>
            </a:r>
            <a:r>
              <a:rPr lang="fr-FR" sz="2400" dirty="0" err="1"/>
              <a:t>flu</a:t>
            </a:r>
            <a:r>
              <a:rPr lang="fr-FR" sz="2400" dirty="0"/>
              <a:t> (</a:t>
            </a:r>
            <a:r>
              <a:rPr lang="fr-FR" sz="2400" dirty="0" err="1"/>
              <a:t>from</a:t>
            </a:r>
            <a:r>
              <a:rPr lang="fr-FR" sz="2400" dirty="0"/>
              <a:t> GP trust)</a:t>
            </a:r>
          </a:p>
        </p:txBody>
      </p:sp>
    </p:spTree>
    <p:extLst>
      <p:ext uri="{BB962C8B-B14F-4D97-AF65-F5344CB8AC3E}">
        <p14:creationId xmlns:p14="http://schemas.microsoft.com/office/powerpoint/2010/main" val="145181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/>
              <a:t>Telehealth and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day</a:t>
            </a:r>
            <a:r>
              <a:rPr lang="fr-FR" dirty="0"/>
              <a:t> practice</a:t>
            </a:r>
          </a:p>
        </p:txBody>
      </p:sp>
      <p:pic>
        <p:nvPicPr>
          <p:cNvPr id="4" name="Image 3" descr="Capture d’écran 2017-01-11 à 19.0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560840" cy="50252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55976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Trendwatch</a:t>
            </a:r>
            <a:r>
              <a:rPr lang="fr-FR" dirty="0"/>
              <a:t> AHA janvier 2015</a:t>
            </a:r>
          </a:p>
        </p:txBody>
      </p:sp>
    </p:spTree>
    <p:extLst>
      <p:ext uri="{BB962C8B-B14F-4D97-AF65-F5344CB8AC3E}">
        <p14:creationId xmlns:p14="http://schemas.microsoft.com/office/powerpoint/2010/main" val="243448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8353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/>
              <a:t>Impact on </a:t>
            </a:r>
            <a:r>
              <a:rPr lang="fr-FR" sz="3600" dirty="0" err="1"/>
              <a:t>organization</a:t>
            </a:r>
            <a:r>
              <a:rPr lang="fr-FR" sz="3600" dirty="0"/>
              <a:t> of </a:t>
            </a:r>
            <a:r>
              <a:rPr lang="fr-FR" sz="3600" dirty="0" err="1"/>
              <a:t>healthcare</a:t>
            </a:r>
            <a:endParaRPr lang="fr-FR" sz="3600" dirty="0"/>
          </a:p>
        </p:txBody>
      </p:sp>
      <p:pic>
        <p:nvPicPr>
          <p:cNvPr id="4" name="Image 3" descr="Capture d’écran 2017-01-11 à 19.1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49280"/>
            <a:ext cx="1482606" cy="757536"/>
          </a:xfrm>
          <a:prstGeom prst="rect">
            <a:avLst/>
          </a:prstGeom>
        </p:spPr>
      </p:pic>
      <p:pic>
        <p:nvPicPr>
          <p:cNvPr id="6" name="Image 5" descr="Capture d’écran 2017-01-11 à 19.0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4644008" cy="4968552"/>
          </a:xfrm>
          <a:prstGeom prst="rect">
            <a:avLst/>
          </a:prstGeom>
        </p:spPr>
      </p:pic>
      <p:pic>
        <p:nvPicPr>
          <p:cNvPr id="7" name="Image 6" descr="Capture d’écran 2017-01-11 à 19.0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" y="836712"/>
            <a:ext cx="451418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10BCD-247D-E740-B01E-C8F81CAC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le 12 septembre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3C769-B169-D948-9E4D-35B69F88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Tout médecin peut proposer une téléconsultation a son patient dans le cadre d’un parcours de soin coordonné par le MG avec le même paiement que pour une consultation usuelle présentielle . Les médecins secteur 2 peuvent faire des dépassements</a:t>
            </a:r>
          </a:p>
          <a:p>
            <a:r>
              <a:rPr lang="fr-FR" dirty="0"/>
              <a:t>Nécessité:</a:t>
            </a:r>
          </a:p>
          <a:p>
            <a:r>
              <a:rPr lang="fr-FR" dirty="0"/>
              <a:t>D’une liaison vidéo avec le patient ( ce peut être de chez lui a partir d’un site sécurisé par exemple </a:t>
            </a:r>
          </a:p>
          <a:p>
            <a:r>
              <a:rPr lang="fr-FR" dirty="0"/>
              <a:t>D’une sécurisation des données médicales</a:t>
            </a:r>
          </a:p>
          <a:p>
            <a:r>
              <a:rPr lang="fr-FR" dirty="0"/>
              <a:t>Sont exclus:</a:t>
            </a:r>
          </a:p>
          <a:p>
            <a:r>
              <a:rPr lang="fr-FR" dirty="0"/>
              <a:t>Consultations complexes</a:t>
            </a:r>
          </a:p>
          <a:p>
            <a:r>
              <a:rPr lang="fr-FR" dirty="0"/>
              <a:t>Avis ponctuel de consultant …</a:t>
            </a:r>
          </a:p>
          <a:p>
            <a:r>
              <a:rPr lang="fr-FR" b="1" dirty="0"/>
              <a:t>Et </a:t>
            </a:r>
            <a:r>
              <a:rPr lang="fr-FR" b="1" dirty="0" err="1"/>
              <a:t>cs</a:t>
            </a:r>
            <a:r>
              <a:rPr lang="fr-FR" b="1" dirty="0"/>
              <a:t> de cardio et de vasculaire !!!!!</a:t>
            </a:r>
          </a:p>
        </p:txBody>
      </p:sp>
    </p:spTree>
    <p:extLst>
      <p:ext uri="{BB962C8B-B14F-4D97-AF65-F5344CB8AC3E}">
        <p14:creationId xmlns:p14="http://schemas.microsoft.com/office/powerpoint/2010/main" val="257429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EE7D-E13A-4843-BAEE-366889BA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Réadaptation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E025AE-CD3F-7742-82C3-8F1B9F28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2" y="1268760"/>
            <a:ext cx="7418215" cy="52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2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33DBD-4513-FA41-BC1D-CCF80498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7560840" cy="864096"/>
          </a:xfrm>
        </p:spPr>
        <p:txBody>
          <a:bodyPr>
            <a:normAutofit/>
          </a:bodyPr>
          <a:lstStyle/>
          <a:p>
            <a:r>
              <a:rPr lang="en-US" dirty="0"/>
              <a:t>Post </a:t>
            </a:r>
            <a:r>
              <a:rPr lang="en-US" dirty="0" err="1"/>
              <a:t>chirurgie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angioplastie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12A741-64B7-8F42-9B75-FEFA06CE4BF8}"/>
              </a:ext>
            </a:extLst>
          </p:cNvPr>
          <p:cNvSpPr txBox="1"/>
          <p:nvPr/>
        </p:nvSpPr>
        <p:spPr>
          <a:xfrm>
            <a:off x="4572000" y="6453336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2"/>
              </a:rPr>
              <a:t>J Med Internet Res</a:t>
            </a:r>
            <a:r>
              <a:rPr lang="fr-FR" sz="1200" dirty="0"/>
              <a:t>. 2014 Sep; 16(9): e213</a:t>
            </a:r>
            <a:endParaRPr lang="en-US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56F74B-9734-4245-B7DA-34D318D1B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6" y="1412776"/>
            <a:ext cx="768370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4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8611E-B2D3-5641-A61C-70BA5528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Virtual visits post procedures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9EDD76-394B-C249-8E9A-46E44608F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0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F344D-3009-2248-A07E-F27D78D3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</a:t>
            </a:r>
            <a:r>
              <a:rPr lang="fr-FR" dirty="0" err="1"/>
              <a:t>ecosystem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day</a:t>
            </a:r>
            <a:r>
              <a:rPr lang="fr-FR" dirty="0"/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38AF60-1C72-5845-B5D9-928E0CD46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954084" cy="26642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A7F42A-AA13-9846-9A0C-DDF78D161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00" y="4102338"/>
            <a:ext cx="4738980" cy="27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22829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Access to </a:t>
            </a:r>
            <a:r>
              <a:rPr lang="fr-FR" sz="3600" dirty="0" err="1"/>
              <a:t>highly</a:t>
            </a:r>
            <a:r>
              <a:rPr lang="fr-FR" sz="3600" dirty="0"/>
              <a:t> </a:t>
            </a:r>
            <a:r>
              <a:rPr lang="fr-FR" sz="3600" dirty="0" err="1"/>
              <a:t>specialized</a:t>
            </a:r>
            <a:r>
              <a:rPr lang="fr-FR" sz="3600" dirty="0"/>
              <a:t> care: </a:t>
            </a:r>
            <a:r>
              <a:rPr lang="fr-FR" sz="3600" dirty="0" err="1"/>
              <a:t>téléexpertise</a:t>
            </a:r>
            <a:r>
              <a:rPr lang="fr-FR" sz="3600" dirty="0"/>
              <a:t> </a:t>
            </a:r>
          </a:p>
        </p:txBody>
      </p:sp>
      <p:pic>
        <p:nvPicPr>
          <p:cNvPr id="3" name="Image 2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011239"/>
            <a:ext cx="3937000" cy="3850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265" y="5019291"/>
            <a:ext cx="878840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Telexpertise</a:t>
            </a:r>
            <a:r>
              <a:rPr lang="fr-FR" sz="2400" b="1" dirty="0"/>
              <a:t>:</a:t>
            </a:r>
            <a:endParaRPr lang="fr-FR" sz="2400" dirty="0"/>
          </a:p>
          <a:p>
            <a:pPr algn="ctr"/>
            <a:r>
              <a:rPr lang="fr-FR" sz="2400" dirty="0"/>
              <a:t>Discussion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healthcare</a:t>
            </a:r>
            <a:r>
              <a:rPr lang="fr-FR" sz="2400" dirty="0"/>
              <a:t> </a:t>
            </a:r>
            <a:r>
              <a:rPr lang="fr-FR" sz="2400" dirty="0" err="1"/>
              <a:t>professionals</a:t>
            </a:r>
            <a:r>
              <a:rPr lang="fr-FR" sz="2400" dirty="0"/>
              <a:t> (patient </a:t>
            </a:r>
            <a:r>
              <a:rPr lang="fr-FR" sz="2400" dirty="0" err="1"/>
              <a:t>present</a:t>
            </a:r>
            <a:r>
              <a:rPr lang="fr-FR" sz="2400" dirty="0"/>
              <a:t> or not) in </a:t>
            </a:r>
            <a:r>
              <a:rPr lang="fr-FR" sz="2400" dirty="0" err="1"/>
              <a:t>order</a:t>
            </a:r>
            <a:r>
              <a:rPr lang="fr-FR" sz="2400" dirty="0"/>
              <a:t> to </a:t>
            </a:r>
            <a:r>
              <a:rPr lang="fr-FR" sz="2400" dirty="0" err="1"/>
              <a:t>give</a:t>
            </a:r>
            <a:r>
              <a:rPr lang="fr-FR" sz="2400" dirty="0"/>
              <a:t> assistance and expertise to GP</a:t>
            </a:r>
          </a:p>
        </p:txBody>
      </p:sp>
    </p:spTree>
    <p:extLst>
      <p:ext uri="{BB962C8B-B14F-4D97-AF65-F5344CB8AC3E}">
        <p14:creationId xmlns:p14="http://schemas.microsoft.com/office/powerpoint/2010/main" val="8816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ACFCB-5BA4-574A-A2C8-2B99CE89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Téléexpertise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4A7C4F-19DC-C84D-8109-354BC01C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Est un lien Médecin Médecin, patient présent ou non.</a:t>
            </a:r>
          </a:p>
          <a:p>
            <a:r>
              <a:rPr lang="fr-FR" dirty="0"/>
              <a:t>Nécessite une messagerie sécurisé de santé pour tracer les échanges.</a:t>
            </a:r>
          </a:p>
          <a:p>
            <a:r>
              <a:rPr lang="fr-FR" dirty="0"/>
              <a:t>Correspond à des conseils et à une analyse de cas.</a:t>
            </a:r>
          </a:p>
          <a:p>
            <a:r>
              <a:rPr lang="fr-FR" dirty="0"/>
              <a:t>Nécessite que l’on soit désigné par ses pairs comme expert d’une prise en charge ou d’une pathologie.</a:t>
            </a:r>
          </a:p>
          <a:p>
            <a:r>
              <a:rPr lang="fr-FR" dirty="0"/>
              <a:t>Est rémunéré au forfait… voire deux forfaits différents en fonction de la complexité du cas (analyse d’un document ou de plusieurs).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61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>
          <a:xfrm>
            <a:off x="730250" y="536575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latin typeface="Arial" charset="0"/>
                <a:cs typeface="Times New Roman" charset="0"/>
              </a:rPr>
              <a:t>Disclosures</a:t>
            </a:r>
            <a:endParaRPr lang="fr-FR" sz="4000" dirty="0">
              <a:latin typeface="Arial" charset="0"/>
              <a:cs typeface="Times New Roman" charset="0"/>
            </a:endParaRPr>
          </a:p>
        </p:txBody>
      </p:sp>
      <p:sp>
        <p:nvSpPr>
          <p:cNvPr id="19458" name="Sous-titre 2"/>
          <p:cNvSpPr>
            <a:spLocks noGrp="1"/>
          </p:cNvSpPr>
          <p:nvPr>
            <p:ph type="subTitle" idx="1"/>
          </p:nvPr>
        </p:nvSpPr>
        <p:spPr>
          <a:xfrm>
            <a:off x="382588" y="2246313"/>
            <a:ext cx="8275637" cy="2868612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fr-FR" dirty="0" err="1">
                <a:latin typeface="Arial" charset="0"/>
                <a:cs typeface="Times New Roman" charset="0"/>
              </a:rPr>
              <a:t>Honorarium</a:t>
            </a:r>
            <a:r>
              <a:rPr lang="fr-FR" dirty="0">
                <a:latin typeface="Arial" charset="0"/>
                <a:cs typeface="Times New Roman" charset="0"/>
              </a:rPr>
              <a:t> </a:t>
            </a:r>
            <a:r>
              <a:rPr lang="fr-FR" dirty="0" err="1">
                <a:latin typeface="Arial" charset="0"/>
                <a:cs typeface="Times New Roman" charset="0"/>
              </a:rPr>
              <a:t>from</a:t>
            </a:r>
            <a:r>
              <a:rPr lang="fr-FR" dirty="0">
                <a:latin typeface="Arial" charset="0"/>
                <a:cs typeface="Times New Roman" charset="0"/>
              </a:rPr>
              <a:t>: </a:t>
            </a:r>
            <a:r>
              <a:rPr lang="fr-FR" dirty="0" err="1">
                <a:latin typeface="Arial" charset="0"/>
                <a:cs typeface="Times New Roman" charset="0"/>
              </a:rPr>
              <a:t>CRDM,Servier</a:t>
            </a:r>
            <a:r>
              <a:rPr lang="fr-FR" dirty="0">
                <a:latin typeface="Arial" charset="0"/>
                <a:cs typeface="Times New Roman" charset="0"/>
              </a:rPr>
              <a:t>, MSD, Novartis, Abbott, Roche, Boston, </a:t>
            </a:r>
            <a:r>
              <a:rPr lang="fr-FR" dirty="0" err="1">
                <a:latin typeface="Arial" charset="0"/>
                <a:cs typeface="Times New Roman" charset="0"/>
              </a:rPr>
              <a:t>Medtronic</a:t>
            </a:r>
            <a:r>
              <a:rPr lang="fr-FR" dirty="0">
                <a:latin typeface="Arial" charset="0"/>
                <a:cs typeface="Times New Roman" charset="0"/>
              </a:rPr>
              <a:t>, </a:t>
            </a:r>
            <a:r>
              <a:rPr lang="fr-FR" dirty="0" err="1">
                <a:latin typeface="Arial" charset="0"/>
                <a:cs typeface="Times New Roman" charset="0"/>
              </a:rPr>
              <a:t>Sorin</a:t>
            </a:r>
            <a:r>
              <a:rPr lang="fr-FR" dirty="0">
                <a:latin typeface="Arial" charset="0"/>
                <a:cs typeface="Times New Roman" charset="0"/>
              </a:rPr>
              <a:t>, Air liquide, Saint Jude médical</a:t>
            </a:r>
          </a:p>
          <a:p>
            <a:pPr>
              <a:buFont typeface="Wingdings" charset="0"/>
              <a:buNone/>
              <a:defRPr/>
            </a:pPr>
            <a:r>
              <a:rPr lang="fr-FR" dirty="0" err="1">
                <a:latin typeface="Arial" charset="0"/>
                <a:cs typeface="Times New Roman" charset="0"/>
              </a:rPr>
              <a:t>Research</a:t>
            </a:r>
            <a:r>
              <a:rPr lang="fr-FR" dirty="0">
                <a:latin typeface="Arial" charset="0"/>
                <a:cs typeface="Times New Roman" charset="0"/>
              </a:rPr>
              <a:t>: </a:t>
            </a:r>
            <a:r>
              <a:rPr lang="fr-FR" dirty="0" err="1">
                <a:latin typeface="Arial" charset="0"/>
                <a:cs typeface="Times New Roman" charset="0"/>
              </a:rPr>
              <a:t>Servier</a:t>
            </a:r>
            <a:r>
              <a:rPr lang="fr-FR" dirty="0">
                <a:latin typeface="Arial" charset="0"/>
                <a:cs typeface="Times New Roman" charset="0"/>
              </a:rPr>
              <a:t>, </a:t>
            </a:r>
            <a:r>
              <a:rPr lang="fr-FR" dirty="0" err="1">
                <a:latin typeface="Arial" charset="0"/>
                <a:cs typeface="Times New Roman" charset="0"/>
              </a:rPr>
              <a:t>Novartis,,CAS</a:t>
            </a:r>
            <a:r>
              <a:rPr lang="fr-FR" dirty="0">
                <a:latin typeface="Arial" charset="0"/>
                <a:cs typeface="Times New Roman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51352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F64C7-D2F7-4D4A-A3AA-AECB0414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sz="3600" dirty="0" err="1"/>
              <a:t>Teleexpertise</a:t>
            </a:r>
            <a:r>
              <a:rPr lang="fr-FR" sz="3600" dirty="0"/>
              <a:t> in Progress…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1ABB97-EEDB-0340-B257-06C391AA2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11007"/>
            <a:ext cx="5436096" cy="32469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2A4B86-47C4-E541-8FB2-F1DD43D4E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5364088" cy="33327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6656B8D-AEDE-C148-BBCE-24AE04196920}"/>
              </a:ext>
            </a:extLst>
          </p:cNvPr>
          <p:cNvSpPr txBox="1"/>
          <p:nvPr/>
        </p:nvSpPr>
        <p:spPr>
          <a:xfrm>
            <a:off x="5796136" y="1810011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/>
              <a:t>Only</a:t>
            </a:r>
            <a:r>
              <a:rPr lang="fr-FR" sz="2800" dirty="0"/>
              <a:t> 2% for </a:t>
            </a:r>
            <a:r>
              <a:rPr lang="fr-FR" sz="2800" dirty="0" err="1"/>
              <a:t>cardiology</a:t>
            </a:r>
            <a:r>
              <a:rPr lang="fr-FR" sz="28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28773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Téléassistance ?</a:t>
            </a:r>
          </a:p>
        </p:txBody>
      </p:sp>
      <p:pic>
        <p:nvPicPr>
          <p:cNvPr id="3" name="Imag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841999" cy="4495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294" y="5877272"/>
            <a:ext cx="8788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Télé </a:t>
            </a:r>
            <a:r>
              <a:rPr lang="fr-FR" sz="2400" dirty="0" err="1"/>
              <a:t>echographie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8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43ED0-DC9A-CE46-8CFC-A41B4546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an </a:t>
            </a:r>
            <a:r>
              <a:rPr lang="fr-FR" dirty="0" err="1"/>
              <a:t>echocardiographist</a:t>
            </a:r>
            <a:r>
              <a:rPr lang="fr-FR" dirty="0"/>
              <a:t> </a:t>
            </a:r>
            <a:r>
              <a:rPr lang="fr-FR" dirty="0" err="1"/>
              <a:t>everywhere</a:t>
            </a:r>
            <a:r>
              <a:rPr lang="fr-FR" dirty="0"/>
              <a:t>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5159B0-DA78-1E4E-BF4A-F56A35DC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772816"/>
            <a:ext cx="7137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3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F260D-B054-8443-B2FC-98728867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Teleradiology</a:t>
            </a:r>
            <a:r>
              <a:rPr lang="fr-FR" sz="3600" dirty="0"/>
              <a:t> </a:t>
            </a:r>
            <a:r>
              <a:rPr lang="fr-FR" sz="3600" dirty="0" err="1"/>
              <a:t>is</a:t>
            </a:r>
            <a:r>
              <a:rPr lang="fr-FR" sz="3600" dirty="0"/>
              <a:t> </a:t>
            </a:r>
            <a:r>
              <a:rPr lang="fr-FR" sz="3600" dirty="0" err="1"/>
              <a:t>already</a:t>
            </a:r>
            <a:r>
              <a:rPr lang="fr-FR" sz="3600" dirty="0"/>
              <a:t> a reality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A8C623-6126-1646-9399-B359E616A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923928" cy="3960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7676A8-D0E0-1245-9E51-E968055DA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" y="1916832"/>
            <a:ext cx="50504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fr-FR" sz="3600" dirty="0" err="1"/>
              <a:t>Incredible</a:t>
            </a:r>
            <a:r>
              <a:rPr lang="fr-FR" sz="3600" dirty="0"/>
              <a:t> </a:t>
            </a:r>
            <a:r>
              <a:rPr lang="fr-FR" sz="3600" dirty="0" err="1"/>
              <a:t>things</a:t>
            </a:r>
            <a:r>
              <a:rPr lang="fr-FR" sz="3600" dirty="0"/>
              <a:t> </a:t>
            </a:r>
            <a:r>
              <a:rPr lang="fr-FR" sz="3600" dirty="0" err="1"/>
              <a:t>could</a:t>
            </a:r>
            <a:r>
              <a:rPr lang="fr-FR" sz="3600" dirty="0"/>
              <a:t> </a:t>
            </a:r>
            <a:r>
              <a:rPr lang="fr-FR" sz="3600" dirty="0" err="1"/>
              <a:t>be</a:t>
            </a:r>
            <a:r>
              <a:rPr lang="fr-FR" sz="3600" dirty="0"/>
              <a:t> possible…</a:t>
            </a:r>
            <a:br>
              <a:rPr lang="fr-FR" sz="3600" dirty="0"/>
            </a:br>
            <a:r>
              <a:rPr lang="fr-FR" sz="3600" dirty="0"/>
              <a:t>mobile </a:t>
            </a:r>
            <a:r>
              <a:rPr lang="fr-FR" sz="3600" dirty="0" err="1"/>
              <a:t>tomodensitometry</a:t>
            </a:r>
            <a:r>
              <a:rPr lang="fr-FR" sz="3600" dirty="0"/>
              <a:t> for stroke </a:t>
            </a:r>
          </a:p>
        </p:txBody>
      </p:sp>
      <p:pic>
        <p:nvPicPr>
          <p:cNvPr id="3" name="Image 2" descr="837617-fi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790768" cy="48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Téléassistance ?</a:t>
            </a:r>
          </a:p>
        </p:txBody>
      </p:sp>
      <p:pic>
        <p:nvPicPr>
          <p:cNvPr id="3" name="Imag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841999" cy="4495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294" y="5877272"/>
            <a:ext cx="8788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err="1"/>
              <a:t>Telechography</a:t>
            </a:r>
            <a:r>
              <a:rPr lang="fr-FR" sz="2400" dirty="0"/>
              <a:t> for </a:t>
            </a:r>
            <a:r>
              <a:rPr lang="fr-FR" sz="2400" dirty="0" err="1"/>
              <a:t>Chagas</a:t>
            </a:r>
            <a:r>
              <a:rPr lang="fr-FR" sz="2400" dirty="0"/>
              <a:t> </a:t>
            </a:r>
            <a:r>
              <a:rPr lang="fr-FR" sz="2400" dirty="0" err="1"/>
              <a:t>disease</a:t>
            </a:r>
            <a:r>
              <a:rPr lang="fr-FR" sz="2400" dirty="0"/>
              <a:t>, </a:t>
            </a:r>
            <a:r>
              <a:rPr lang="fr-FR" sz="2400" dirty="0" err="1"/>
              <a:t>pericardial</a:t>
            </a:r>
            <a:r>
              <a:rPr lang="fr-FR" sz="2400" dirty="0"/>
              <a:t> effusions or for </a:t>
            </a:r>
            <a:r>
              <a:rPr lang="fr-FR" sz="2400" dirty="0" err="1"/>
              <a:t>thrombolysis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19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79450" y="287866"/>
            <a:ext cx="7772400" cy="74506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Telemonitoring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79449" y="4830002"/>
            <a:ext cx="817668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structured</a:t>
            </a:r>
            <a:r>
              <a:rPr lang="fr-FR" sz="2400" b="1" dirty="0"/>
              <a:t> </a:t>
            </a:r>
            <a:r>
              <a:rPr lang="fr-FR" sz="2400" b="1" dirty="0" err="1"/>
              <a:t>telephone</a:t>
            </a:r>
            <a:r>
              <a:rPr lang="fr-FR" sz="2400" b="1" dirty="0"/>
              <a:t> support </a:t>
            </a:r>
            <a:r>
              <a:rPr lang="fr-FR" sz="2400" b="1" dirty="0" err="1"/>
              <a:t>could</a:t>
            </a:r>
            <a:r>
              <a:rPr lang="fr-FR" sz="2400" b="1" dirty="0"/>
              <a:t> help to </a:t>
            </a:r>
            <a:r>
              <a:rPr lang="fr-FR" sz="2400" b="1" dirty="0" err="1"/>
              <a:t>monitore</a:t>
            </a:r>
            <a:r>
              <a:rPr lang="fr-FR" sz="2400" b="1" dirty="0"/>
              <a:t> patient and to </a:t>
            </a:r>
            <a:r>
              <a:rPr lang="fr-FR" sz="2400" b="1" dirty="0" err="1"/>
              <a:t>adapt</a:t>
            </a:r>
            <a:r>
              <a:rPr lang="fr-FR" sz="2400" b="1" dirty="0"/>
              <a:t> care plans due to patient home </a:t>
            </a:r>
            <a:r>
              <a:rPr lang="fr-FR" sz="2400" b="1" dirty="0" err="1"/>
              <a:t>evolution</a:t>
            </a:r>
            <a:endParaRPr lang="fr-FR" sz="2400" dirty="0"/>
          </a:p>
        </p:txBody>
      </p:sp>
      <p:pic>
        <p:nvPicPr>
          <p:cNvPr id="3" name="Image 2" descr="docteu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354666"/>
            <a:ext cx="4453467" cy="33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2623F-C511-6844-9C86-D67BA752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aussi 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0B902A-7213-4942-A5CD-8B71AF6B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188840"/>
          </a:xfrm>
        </p:spPr>
        <p:txBody>
          <a:bodyPr/>
          <a:lstStyle/>
          <a:p>
            <a:pPr algn="ctr"/>
            <a:r>
              <a:rPr lang="fr-FR" dirty="0"/>
              <a:t>Téléassistance</a:t>
            </a:r>
          </a:p>
          <a:p>
            <a:pPr algn="ctr"/>
            <a:r>
              <a:rPr lang="fr-FR" dirty="0"/>
              <a:t>Régulation du 15/18</a:t>
            </a:r>
          </a:p>
          <a:p>
            <a:pPr algn="ctr"/>
            <a:r>
              <a:rPr lang="fr-FR" dirty="0"/>
              <a:t>Et peut être </a:t>
            </a:r>
            <a:r>
              <a:rPr lang="fr-FR" dirty="0" err="1"/>
              <a:t>téléconseil</a:t>
            </a:r>
            <a:r>
              <a:rPr lang="fr-FR" dirty="0"/>
              <a:t>….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23A1C7-9AF0-DF46-BE8E-4824B05F9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768080" cy="25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0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:\Utilisateurs\sdelafuys\AppData\Local\Microsoft\Windows\Temporary Internet Files\Content.Outlook\NI53TFZW\logo-télémédecine_étap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95536" y="3140968"/>
            <a:ext cx="8229600" cy="2592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ETAPES :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xpérimentations de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élémédecine pour l’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mélioration du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arcours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anté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Recouvre l’ensemble des expérimentations issues de l’article 36 de la LFSS 2014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8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:\Utilisateurs\sdelafuys\AppData\Local\Microsoft\Windows\Temporary Internet Files\Content.Outlook\NI53TFZW\logo-télémédecine_étap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95536" y="3140968"/>
            <a:ext cx="8229600" cy="2592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ETAPES :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xpérimentations de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élémédecine pour l’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mélioration du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arcours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anté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Recouvre l’ensemble des expérimentations issues de l’article 36 de la LFSS 2014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404A29E-BF71-7B4B-AEE2-655B2FE91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7" y="548680"/>
            <a:ext cx="7999616" cy="58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8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2FEF255-0E21-DD47-897B-CBB51511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Téléconsultation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2BEDD8-6606-E548-8369-169115578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consultation à distance avec l’utilisation de la </a:t>
            </a:r>
            <a:r>
              <a:rPr lang="fr-FR" dirty="0" err="1"/>
              <a:t>video</a:t>
            </a:r>
            <a:r>
              <a:rPr lang="fr-FR" dirty="0"/>
              <a:t> et une traçabilité des échanges.</a:t>
            </a:r>
          </a:p>
          <a:p>
            <a:r>
              <a:rPr lang="fr-FR" dirty="0"/>
              <a:t>Nécessite l’information du patient</a:t>
            </a:r>
          </a:p>
          <a:p>
            <a:r>
              <a:rPr lang="fr-FR" dirty="0"/>
              <a:t>S’intègre au parcours de soins</a:t>
            </a:r>
          </a:p>
          <a:p>
            <a:r>
              <a:rPr lang="fr-FR" dirty="0"/>
              <a:t>Est rémunéré comme une consultation</a:t>
            </a:r>
          </a:p>
          <a:p>
            <a:r>
              <a:rPr lang="fr-FR" dirty="0"/>
              <a:t>Nécessite un patient antérieurement connu.</a:t>
            </a:r>
          </a:p>
        </p:txBody>
      </p:sp>
    </p:spTree>
    <p:extLst>
      <p:ext uri="{BB962C8B-B14F-4D97-AF65-F5344CB8AC3E}">
        <p14:creationId xmlns:p14="http://schemas.microsoft.com/office/powerpoint/2010/main" val="345059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10BCD-247D-E740-B01E-C8F81CAC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le 12 septembre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3C769-B169-D948-9E4D-35B69F88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Tout médecin peut proposer une téléconsultation a son patient dans le cadre d’un parcours de soin coordonné par le MG avec le même paiement que pour une consultation usuelle présentielle . Les médecins secteur 2 peuvent faire des dépassements</a:t>
            </a:r>
          </a:p>
          <a:p>
            <a:r>
              <a:rPr lang="fr-FR" dirty="0"/>
              <a:t>Nécessité:</a:t>
            </a:r>
          </a:p>
          <a:p>
            <a:r>
              <a:rPr lang="fr-FR" dirty="0"/>
              <a:t>D’une liaison vidéo avec le patient ( ce peut être de chez lui a partir d’un site sécurisé par exemple </a:t>
            </a:r>
          </a:p>
          <a:p>
            <a:r>
              <a:rPr lang="fr-FR" dirty="0"/>
              <a:t>D’une sécurisation des données médicales</a:t>
            </a:r>
          </a:p>
          <a:p>
            <a:r>
              <a:rPr lang="fr-FR" dirty="0"/>
              <a:t>Sont exclus:</a:t>
            </a:r>
          </a:p>
          <a:p>
            <a:r>
              <a:rPr lang="fr-FR" dirty="0"/>
              <a:t>Consultations complexes</a:t>
            </a:r>
          </a:p>
          <a:p>
            <a:r>
              <a:rPr lang="fr-FR" dirty="0"/>
              <a:t>Avis ponctuel de consultant …</a:t>
            </a:r>
          </a:p>
          <a:p>
            <a:r>
              <a:rPr lang="fr-FR" b="1" dirty="0"/>
              <a:t>Et </a:t>
            </a:r>
            <a:r>
              <a:rPr lang="fr-FR" b="1" dirty="0" err="1"/>
              <a:t>cs</a:t>
            </a:r>
            <a:r>
              <a:rPr lang="fr-FR" b="1" dirty="0"/>
              <a:t> de cardio et de vasculaire !!!!!</a:t>
            </a:r>
          </a:p>
        </p:txBody>
      </p:sp>
    </p:spTree>
    <p:extLst>
      <p:ext uri="{BB962C8B-B14F-4D97-AF65-F5344CB8AC3E}">
        <p14:creationId xmlns:p14="http://schemas.microsoft.com/office/powerpoint/2010/main" val="13266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ACFCB-5BA4-574A-A2C8-2B99CE89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Téléexpertise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4A7C4F-19DC-C84D-8109-354BC01C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Est un lien Médecin Médecin, patient présent ou non.</a:t>
            </a:r>
          </a:p>
          <a:p>
            <a:r>
              <a:rPr lang="fr-FR" dirty="0"/>
              <a:t>Nécessite une messagerie sécurisé de santé pour tracer les échanges.</a:t>
            </a:r>
          </a:p>
          <a:p>
            <a:r>
              <a:rPr lang="fr-FR" dirty="0"/>
              <a:t>Correspond à des conseils et à une analyse de cas.</a:t>
            </a:r>
          </a:p>
          <a:p>
            <a:r>
              <a:rPr lang="fr-FR" dirty="0"/>
              <a:t>Nécessite que l’on soit désigné par ses pairs comme expert d’une prise en charge ou d’une pathologie.</a:t>
            </a:r>
          </a:p>
          <a:p>
            <a:r>
              <a:rPr lang="fr-FR" dirty="0"/>
              <a:t>Est rémunéré au forfait… voire deux forfaits différents en fonction de la complexité du cas (analyse d’un document ou de plusieurs).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8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100392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31640" y="3429000"/>
            <a:ext cx="6408712" cy="1440160"/>
          </a:xfrm>
          <a:prstGeom prst="rect">
            <a:avLst/>
          </a:prstGeom>
          <a:ln w="63500" cmpd="thickThin">
            <a:solidFill>
              <a:srgbClr val="4DA82B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ETAPES</a:t>
            </a:r>
            <a:r>
              <a:rPr lang="fr-FR" sz="44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TELESURVEILLANCE</a:t>
            </a:r>
            <a:endParaRPr kumimoji="0" lang="fr-FR" sz="4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D:\Utilisateurs\sdelafuys\AppData\Local\Microsoft\Windows\Temporary Internet Files\Content.Outlook\NI53TFZW\logo-télémédecine (2)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020" y="1700808"/>
            <a:ext cx="54483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59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195736" y="1196752"/>
            <a:ext cx="4824536" cy="648072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Médecins requérants et médecins requis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insuffisance cardiaque (TLS)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SDSR\SDSR5\Logos\Télémédecine\Logo télémédecine.gif"/>
          <p:cNvPicPr>
            <a:picLocks noChangeAspect="1" noChangeArrowheads="1"/>
          </p:cNvPicPr>
          <p:nvPr/>
        </p:nvPicPr>
        <p:blipFill>
          <a:blip r:embed="rId2" cstate="print"/>
          <a:srcRect l="74954" t="11251" r="14473" b="61424"/>
          <a:stretch>
            <a:fillRect/>
          </a:stretch>
        </p:blipFill>
        <p:spPr bwMode="auto">
          <a:xfrm>
            <a:off x="7020272" y="1124744"/>
            <a:ext cx="576064" cy="432048"/>
          </a:xfrm>
          <a:prstGeom prst="rect">
            <a:avLst/>
          </a:prstGeom>
          <a:noFill/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11560" y="2420888"/>
          <a:ext cx="8208911" cy="3661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377">
                  <a:extLst>
                    <a:ext uri="{9D8B030D-6E8A-4147-A177-3AD203B41FA5}">
                      <a16:colId xmlns:a16="http://schemas.microsoft.com/office/drawing/2014/main" val="2989603060"/>
                    </a:ext>
                  </a:extLst>
                </a:gridCol>
                <a:gridCol w="2447767">
                  <a:extLst>
                    <a:ext uri="{9D8B030D-6E8A-4147-A177-3AD203B41FA5}">
                      <a16:colId xmlns:a16="http://schemas.microsoft.com/office/drawing/2014/main" val="734600987"/>
                    </a:ext>
                  </a:extLst>
                </a:gridCol>
                <a:gridCol w="2447767">
                  <a:extLst>
                    <a:ext uri="{9D8B030D-6E8A-4147-A177-3AD203B41FA5}">
                      <a16:colId xmlns:a16="http://schemas.microsoft.com/office/drawing/2014/main" val="3192550410"/>
                    </a:ext>
                  </a:extLst>
                </a:gridCol>
              </a:tblGrid>
              <a:tr h="5760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>
                          <a:solidFill>
                            <a:srgbClr val="FF0000"/>
                          </a:solidFill>
                          <a:effectLst/>
                        </a:rPr>
                        <a:t>Mode d’exercice / Rôle</a:t>
                      </a:r>
                      <a:endParaRPr lang="fr-FR" sz="1400" baseline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>
                          <a:solidFill>
                            <a:srgbClr val="FF0000"/>
                          </a:solidFill>
                          <a:effectLst/>
                        </a:rPr>
                        <a:t>Patients avec insuffisance cardiaque chronique</a:t>
                      </a:r>
                      <a:endParaRPr lang="fr-FR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3289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>
                          <a:solidFill>
                            <a:srgbClr val="FF0000"/>
                          </a:solidFill>
                          <a:effectLst/>
                        </a:rPr>
                        <a:t>Médecin incluant</a:t>
                      </a:r>
                      <a:endParaRPr lang="fr-FR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>
                          <a:solidFill>
                            <a:srgbClr val="FF0000"/>
                          </a:solidFill>
                          <a:effectLst/>
                        </a:rPr>
                        <a:t>Médecin effectuant la télésurveillance</a:t>
                      </a:r>
                      <a:endParaRPr lang="fr-FR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83213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>
                          <a:solidFill>
                            <a:srgbClr val="FF0000"/>
                          </a:solidFill>
                          <a:effectLst/>
                        </a:rPr>
                        <a:t>Médecin spécialiste en pathologie cardio-vasculaire ou médecin généraliste disposant d’un diplôme universitaire d’insuffisance cardiaque</a:t>
                      </a:r>
                      <a:endParaRPr lang="fr-FR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6521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>
                          <a:solidFill>
                            <a:srgbClr val="FF0000"/>
                          </a:solidFill>
                          <a:effectLst/>
                        </a:rPr>
                        <a:t>Médecin traitant n’étant pas dans le cas précédent</a:t>
                      </a:r>
                      <a:endParaRPr lang="fr-FR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098218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>
                          <a:solidFill>
                            <a:srgbClr val="FF0000"/>
                          </a:solidFill>
                          <a:effectLst/>
                        </a:rPr>
                        <a:t>Médecin spécialiste en médecine gériatrique</a:t>
                      </a:r>
                      <a:endParaRPr lang="fr-FR" sz="14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 X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303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10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09800" y="304800"/>
            <a:ext cx="4464496" cy="648072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Critères d’inclusion spécifiques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insuffisance cardiaque (TLS)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00392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04800" y="1447800"/>
            <a:ext cx="8515672" cy="5365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Hospitalisation au cours des 30 derniers jours pour une poussée d’IC chronique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Hospitalisation au moins une fois au cours des 12 derniers mois pour une poussée d’IC chronique (diagnostic principal selon le compte rendu et actuellement soit </a:t>
            </a:r>
          </a:p>
          <a:p>
            <a:pPr lvl="2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/>
              <a:t>en classe NYHA ≥ 2 </a:t>
            </a:r>
          </a:p>
          <a:p>
            <a:pPr lvl="2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/>
              <a:t> un taux élevé de peptides natriurétiques (BNP &gt; 100 </a:t>
            </a:r>
            <a:r>
              <a:rPr lang="fr-FR" dirty="0" err="1"/>
              <a:t>pg</a:t>
            </a:r>
            <a:r>
              <a:rPr lang="fr-FR" dirty="0"/>
              <a:t>/ml ou </a:t>
            </a:r>
            <a:r>
              <a:rPr lang="fr-FR" dirty="0" err="1"/>
              <a:t>NT-proBNP</a:t>
            </a:r>
            <a:r>
              <a:rPr lang="fr-FR" dirty="0"/>
              <a:t> &gt; 1000 </a:t>
            </a:r>
            <a:r>
              <a:rPr lang="fr-FR" dirty="0" err="1"/>
              <a:t>pg</a:t>
            </a:r>
            <a:r>
              <a:rPr lang="fr-FR" dirty="0"/>
              <a:t>/ml)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fr-FR" sz="2400" dirty="0"/>
              <a:t>Patients porteurs ou non de dispositif de type simulateur ou défibrillateur cardiaque :</a:t>
            </a:r>
          </a:p>
          <a:p>
            <a:pPr lvl="1" algn="just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Le projet de TLS ne doit pas reposer sur des dispositifs à finalité </a:t>
            </a:r>
            <a:r>
              <a:rPr lang="fr-FR" sz="2400" dirty="0" err="1"/>
              <a:t>rythmologique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3763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059832" y="1340768"/>
            <a:ext cx="3240360" cy="5760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Périmètre TLS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SDSR\SDSR5\Logos\Télémédecine\Logo télémédecine.gif"/>
          <p:cNvPicPr>
            <a:picLocks noChangeAspect="1" noChangeArrowheads="1"/>
          </p:cNvPicPr>
          <p:nvPr/>
        </p:nvPicPr>
        <p:blipFill>
          <a:blip r:embed="rId2" cstate="print"/>
          <a:srcRect l="74954" t="11251" r="14473" b="61424"/>
          <a:stretch>
            <a:fillRect/>
          </a:stretch>
        </p:blipFill>
        <p:spPr bwMode="auto">
          <a:xfrm>
            <a:off x="6300192" y="1196752"/>
            <a:ext cx="576064" cy="43204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69776" y="1897111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2400" dirty="0"/>
              <a:t>Impossibilité physique ou psychique d’utiliser tous les composants du projet de TLS selon le jugement du médecin désirant inclure le patient dans le projet de TLS </a:t>
            </a:r>
          </a:p>
          <a:p>
            <a:pPr marL="1200150" lvl="2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2400" dirty="0"/>
              <a:t>Toute pathologie associée existante au jour de l’inclusion, impliquant selon le médecin incluant le patient une espérance de vie &lt; 12 mois </a:t>
            </a:r>
          </a:p>
          <a:p>
            <a:pPr marL="1200150" lvl="2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2400" dirty="0"/>
              <a:t>Compliance habituelle faible estimée selon le médecin incluant le patient </a:t>
            </a:r>
          </a:p>
          <a:p>
            <a:pPr marL="1200150" lvl="2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2400" dirty="0"/>
              <a:t>Refus du patient d’avoir un accompagnement thérapeutique </a:t>
            </a:r>
          </a:p>
          <a:p>
            <a:pPr marL="1200150" lvl="2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2400" dirty="0"/>
              <a:t>Absence de lieu de séjour fixe </a:t>
            </a:r>
          </a:p>
        </p:txBody>
      </p:sp>
    </p:spTree>
    <p:extLst>
      <p:ext uri="{BB962C8B-B14F-4D97-AF65-F5344CB8AC3E}">
        <p14:creationId xmlns:p14="http://schemas.microsoft.com/office/powerpoint/2010/main" val="310746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100392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39552" y="2060848"/>
            <a:ext cx="8424936" cy="453650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fr-FR" sz="4200" b="1" dirty="0">
                <a:solidFill>
                  <a:schemeClr val="tx2"/>
                </a:solidFill>
              </a:rPr>
              <a:t>Solution technique et organisationnelle minimale à mettre en œuvre 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3800" dirty="0"/>
              <a:t>Associer</a:t>
            </a:r>
            <a:r>
              <a:rPr lang="fr-FR" sz="3800" b="1" dirty="0"/>
              <a:t> </a:t>
            </a:r>
            <a:r>
              <a:rPr lang="fr-FR" sz="3800" b="1" i="1" dirty="0">
                <a:solidFill>
                  <a:schemeClr val="tx2"/>
                </a:solidFill>
              </a:rPr>
              <a:t>a minima</a:t>
            </a:r>
            <a:r>
              <a:rPr lang="fr-FR" sz="3800" b="1" dirty="0">
                <a:solidFill>
                  <a:schemeClr val="tx2"/>
                </a:solidFill>
              </a:rPr>
              <a:t> </a:t>
            </a:r>
            <a:r>
              <a:rPr lang="fr-FR" sz="3800" dirty="0"/>
              <a:t>:</a:t>
            </a:r>
          </a:p>
          <a:p>
            <a:pPr lvl="2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3800" dirty="0"/>
              <a:t>Un système de recueil et de mesure au sein du lieu de vie du patient </a:t>
            </a:r>
          </a:p>
          <a:p>
            <a:pPr lvl="2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3800" dirty="0"/>
              <a:t>Un algorithme validé par le médecin effectuant la télésurveillance :</a:t>
            </a:r>
          </a:p>
          <a:p>
            <a:pPr lvl="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3800" dirty="0"/>
              <a:t>Soit totalement automatisé : alertes reçues par le médecin sans prétraitement préalable</a:t>
            </a:r>
          </a:p>
          <a:p>
            <a:pPr lvl="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3800" dirty="0"/>
              <a:t>Soit contrôlé par un IDE chargé de contacter le patient afin de s’assurer de la cohérence de l’alerte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3800" dirty="0"/>
              <a:t>Fournisseur : responsable de sa mise en place, son activation, sa maintenance en parfait état de fonctionnement, sa récupération en fin de télésurveillance et l’élimination des déchets éventuels. Le patient est formé à son fonctionnement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fr-FR" sz="3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979712" y="1268760"/>
            <a:ext cx="5472608" cy="504056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Missions des acteurs impliqués (TLS)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497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re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336704" cy="8873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dirty="0">
                <a:solidFill>
                  <a:schemeClr val="tx1"/>
                </a:solidFill>
                <a:latin typeface="Verdana" charset="0"/>
              </a:rPr>
              <a:t>Le pèse personne</a:t>
            </a:r>
          </a:p>
        </p:txBody>
      </p:sp>
      <p:sp>
        <p:nvSpPr>
          <p:cNvPr id="107523" name="ZoneTexte 10"/>
          <p:cNvSpPr txBox="1">
            <a:spLocks noChangeArrowheads="1"/>
          </p:cNvSpPr>
          <p:nvPr/>
        </p:nvSpPr>
        <p:spPr bwMode="auto">
          <a:xfrm>
            <a:off x="3802261" y="2402682"/>
            <a:ext cx="4334470" cy="31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fr-FR" sz="2000" b="1" dirty="0">
                <a:solidFill>
                  <a:schemeClr val="tx1"/>
                </a:solidFill>
                <a:latin typeface="Arial" charset="0"/>
                <a:cs typeface="Wingdings" charset="0"/>
              </a:rPr>
              <a:t>Chaque matin, le patient se pèse</a:t>
            </a:r>
          </a:p>
          <a:p>
            <a:pPr algn="ctr" eaLnBrk="1" hangingPunct="1"/>
            <a:endParaRPr lang="fr-FR" dirty="0">
              <a:solidFill>
                <a:schemeClr val="tx1"/>
              </a:solidFill>
            </a:endParaRPr>
          </a:p>
          <a:p>
            <a:pPr algn="ctr" eaLnBrk="1" hangingPunct="1"/>
            <a:r>
              <a:rPr lang="fr-FR" dirty="0">
                <a:solidFill>
                  <a:schemeClr val="tx1"/>
                </a:solidFill>
                <a:sym typeface="Wingdings" charset="0"/>
              </a:rPr>
              <a:t> T</a:t>
            </a:r>
            <a:r>
              <a:rPr lang="fr-FR" dirty="0">
                <a:solidFill>
                  <a:schemeClr val="tx1"/>
                </a:solidFill>
              </a:rPr>
              <a:t>ransmission automatique du poids via le boitier communicant</a:t>
            </a:r>
          </a:p>
        </p:txBody>
      </p:sp>
      <p:pic>
        <p:nvPicPr>
          <p:cNvPr id="107524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087886" cy="30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0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40750" cy="873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dirty="0">
                <a:solidFill>
                  <a:schemeClr val="tx1"/>
                </a:solidFill>
                <a:latin typeface="Verdana" charset="0"/>
              </a:rPr>
              <a:t>Le centre de suivi « heures de bureau »</a:t>
            </a:r>
          </a:p>
        </p:txBody>
      </p:sp>
      <p:sp>
        <p:nvSpPr>
          <p:cNvPr id="111619" name="ZoneTexte 10"/>
          <p:cNvSpPr txBox="1">
            <a:spLocks noChangeArrowheads="1"/>
          </p:cNvSpPr>
          <p:nvPr/>
        </p:nvSpPr>
        <p:spPr bwMode="auto">
          <a:xfrm>
            <a:off x="2911078" y="1160860"/>
            <a:ext cx="534709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fr-FR" sz="2000" b="1" dirty="0">
                <a:solidFill>
                  <a:schemeClr val="tx1"/>
                </a:solidFill>
                <a:latin typeface="Arial" charset="0"/>
                <a:cs typeface="Wingdings" charset="0"/>
              </a:rPr>
              <a:t>Une équipe d’infirmières spécialisée</a:t>
            </a:r>
          </a:p>
          <a:p>
            <a:pPr eaLnBrk="1" hangingPunct="1"/>
            <a:r>
              <a:rPr lang="fr-FR" sz="1900" dirty="0">
                <a:solidFill>
                  <a:schemeClr val="tx1"/>
                </a:solidFill>
              </a:rPr>
              <a:t>- dans la prise en charge des patients insuffisants cardiaques</a:t>
            </a:r>
          </a:p>
          <a:p>
            <a:pPr eaLnBrk="1" hangingPunct="1"/>
            <a:r>
              <a:rPr lang="fr-FR" sz="1900" dirty="0">
                <a:solidFill>
                  <a:schemeClr val="tx1"/>
                </a:solidFill>
              </a:rPr>
              <a:t>- formée à la conduite d’entretien téléphonique et aux techniques d’entretien motivationnel</a:t>
            </a:r>
          </a:p>
        </p:txBody>
      </p:sp>
      <p:pic>
        <p:nvPicPr>
          <p:cNvPr id="11162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6" y="1701404"/>
            <a:ext cx="2649438" cy="28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ZoneTexte 7"/>
          <p:cNvSpPr txBox="1">
            <a:spLocks noChangeArrowheads="1"/>
          </p:cNvSpPr>
          <p:nvPr/>
        </p:nvSpPr>
        <p:spPr bwMode="auto">
          <a:xfrm>
            <a:off x="2911078" y="2943225"/>
            <a:ext cx="534709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fr-FR" sz="2000" b="1" dirty="0">
                <a:solidFill>
                  <a:schemeClr val="tx1"/>
                </a:solidFill>
                <a:latin typeface="Arial" charset="0"/>
                <a:cs typeface="Wingdings" charset="0"/>
              </a:rPr>
              <a:t>Quel accompagnement ?</a:t>
            </a:r>
          </a:p>
          <a:p>
            <a:pPr eaLnBrk="1" hangingPunct="1"/>
            <a:r>
              <a:rPr lang="fr-FR" sz="1900" dirty="0">
                <a:solidFill>
                  <a:schemeClr val="tx1"/>
                </a:solidFill>
              </a:rPr>
              <a:t>- 1 appel d’accueil pour mieux connaître le patient et repérer les objectifs du suivi téléphonique</a:t>
            </a:r>
          </a:p>
          <a:p>
            <a:pPr eaLnBrk="1" hangingPunct="1"/>
            <a:r>
              <a:rPr lang="fr-FR" sz="1900" dirty="0">
                <a:solidFill>
                  <a:schemeClr val="tx1"/>
                </a:solidFill>
              </a:rPr>
              <a:t>- 1 appel tous les 3 semaines (en accord avec le patient)</a:t>
            </a:r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116086" y="5351860"/>
            <a:ext cx="8263533" cy="15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/>
          <a:p>
            <a:r>
              <a:rPr lang="fr-FR" sz="2000" b="1" dirty="0"/>
              <a:t>Un numéro vert « 0-805-10-99-75 »</a:t>
            </a:r>
            <a:r>
              <a:rPr lang="fr-FR" sz="2000" dirty="0"/>
              <a:t> en cas de problèmes ou de signalements (changement de téléphone, départ en vacances, report de rendez-vous etc..). Les infirmières seront joignables à ce numéro gratuit du lundi au vendredi.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478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FD3-DD8A-4F2E-A25D-C74C38F55429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en-US"/>
              <a:t>What is Telemedicine?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743200"/>
            <a:ext cx="74676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	. . . the use of electronic information and communications technologies to provide and support health care when distance separates the participants</a:t>
            </a:r>
            <a:r>
              <a:rPr lang="en-US"/>
              <a:t>.</a:t>
            </a:r>
          </a:p>
          <a:p>
            <a:endParaRPr lang="en-US"/>
          </a:p>
          <a:p>
            <a:pPr algn="r">
              <a:buFontTx/>
              <a:buNone/>
            </a:pPr>
            <a:r>
              <a:rPr lang="en-US" sz="2400"/>
              <a:t>Institute of Medicine, 1996</a:t>
            </a:r>
          </a:p>
        </p:txBody>
      </p:sp>
    </p:spTree>
    <p:extLst>
      <p:ext uri="{BB962C8B-B14F-4D97-AF65-F5344CB8AC3E}">
        <p14:creationId xmlns:p14="http://schemas.microsoft.com/office/powerpoint/2010/main" val="99363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3400" y="2209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800" dirty="0"/>
              <a:t>Le médecin incluant prescrit:</a:t>
            </a:r>
          </a:p>
          <a:p>
            <a:pPr lvl="1">
              <a:buFont typeface="Arial"/>
              <a:buChar char="•"/>
            </a:pPr>
            <a:r>
              <a:rPr lang="fr-FR" sz="2800" dirty="0"/>
              <a:t>la solution de TLS (choix industriel et de ce qui sera fait)</a:t>
            </a:r>
          </a:p>
          <a:p>
            <a:pPr lvl="1">
              <a:buFont typeface="Arial"/>
              <a:buChar char="•"/>
            </a:pPr>
            <a:r>
              <a:rPr lang="fr-FR" sz="2800" dirty="0"/>
              <a:t>L’accompagnement thérapeutique (et qui le fait)</a:t>
            </a:r>
          </a:p>
          <a:p>
            <a:pPr>
              <a:buFont typeface="Arial"/>
              <a:buChar char="•"/>
            </a:pPr>
            <a:r>
              <a:rPr lang="fr-FR" sz="2800" dirty="0"/>
              <a:t>Informe le médecin traitant et le médecin qui effectuera le </a:t>
            </a:r>
            <a:r>
              <a:rPr lang="fr-FR" sz="2800" dirty="0" err="1"/>
              <a:t>télésuivi</a:t>
            </a:r>
            <a:r>
              <a:rPr lang="fr-FR" sz="2800" dirty="0"/>
              <a:t> si ce n’est pas lui</a:t>
            </a:r>
          </a:p>
          <a:p>
            <a:pPr>
              <a:buFont typeface="Arial"/>
              <a:buChar char="•"/>
            </a:pPr>
            <a:r>
              <a:rPr lang="fr-FR" sz="2800" dirty="0"/>
              <a:t>Explique le tout au patient.</a:t>
            </a:r>
          </a:p>
          <a:p>
            <a:pPr>
              <a:buFont typeface="Arial"/>
              <a:buChar char="•"/>
            </a:pPr>
            <a:endParaRPr lang="fr-FR" sz="28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979712" y="1268760"/>
            <a:ext cx="5472608" cy="504056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Missions des acteurs impliqués (TLS)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99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8B542-B0E5-D046-887B-6914A928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Accompagnement thérapeutique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4489F4-BD08-2D44-AB85-CF833117E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7"/>
          <a:stretch/>
        </p:blipFill>
        <p:spPr>
          <a:xfrm>
            <a:off x="112544" y="1052736"/>
            <a:ext cx="8958993" cy="25202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FC56FA-3C3F-934F-A30D-BACE3A6D6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63" y="3861048"/>
            <a:ext cx="9144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6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7B90B-CC7F-694F-99DA-B7CE70DF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43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Qui peut dispenser l’accompagnement thérapeutique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126C6C-B0F5-874E-928F-143242AC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" y="1143000"/>
            <a:ext cx="9105900" cy="40324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66674E-DBB2-0240-A974-1F15799073ED}"/>
              </a:ext>
            </a:extLst>
          </p:cNvPr>
          <p:cNvSpPr txBox="1"/>
          <p:nvPr/>
        </p:nvSpPr>
        <p:spPr>
          <a:xfrm>
            <a:off x="683568" y="544522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professionnel doit être inscrit à l’ordre. </a:t>
            </a:r>
          </a:p>
          <a:p>
            <a:r>
              <a:rPr lang="fr-FR" sz="2000" dirty="0"/>
              <a:t>Il doit pouvoir recevoir des paiement d’actes de la sécurité sociale</a:t>
            </a:r>
          </a:p>
          <a:p>
            <a:r>
              <a:rPr lang="fr-FR" sz="2000" dirty="0"/>
              <a:t>Il ne peut être </a:t>
            </a:r>
            <a:r>
              <a:rPr lang="fr-FR" sz="2000" dirty="0" err="1"/>
              <a:t>intercheangable</a:t>
            </a:r>
            <a:r>
              <a:rPr lang="fr-FR" sz="2000" dirty="0"/>
              <a:t> </a:t>
            </a:r>
          </a:p>
          <a:p>
            <a:r>
              <a:rPr lang="fr-FR" sz="2000" b="1" dirty="0"/>
              <a:t>Il faut garder l’ordonnance faite par le cardiologue +++++++++</a:t>
            </a:r>
          </a:p>
        </p:txBody>
      </p:sp>
    </p:spTree>
    <p:extLst>
      <p:ext uri="{BB962C8B-B14F-4D97-AF65-F5344CB8AC3E}">
        <p14:creationId xmlns:p14="http://schemas.microsoft.com/office/powerpoint/2010/main" val="23134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576" y="3437615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115616" y="1268760"/>
            <a:ext cx="7557775" cy="5544616"/>
            <a:chOff x="1115616" y="1268760"/>
            <a:chExt cx="7557775" cy="5544616"/>
          </a:xfrm>
        </p:grpSpPr>
        <p:pic>
          <p:nvPicPr>
            <p:cNvPr id="4" name="Imag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268760"/>
              <a:ext cx="7128792" cy="5328592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1115616" y="6351711"/>
              <a:ext cx="7557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Prime plafonnée à 110 euros/an/médecin/patient, 60 euros/an/PS réalisant l’accompagnement thérapeutique/patient</a:t>
              </a:r>
            </a:p>
            <a:p>
              <a:pPr algn="ctr"/>
              <a:r>
                <a:rPr lang="fr-FR" sz="1200" dirty="0"/>
                <a:t>et 300 euros/solution industrielle/an/patient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31640" y="1412776"/>
              <a:ext cx="2664296" cy="2880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2267744" y="332656"/>
            <a:ext cx="3960440" cy="72008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Rémunération insuffisance cardiaque chronique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I:\SDSR\SDSR5\Logos\Télémédecine\Logo télémédecine.gif"/>
          <p:cNvPicPr>
            <a:picLocks noChangeAspect="1" noChangeArrowheads="1"/>
          </p:cNvPicPr>
          <p:nvPr/>
        </p:nvPicPr>
        <p:blipFill>
          <a:blip r:embed="rId3" cstate="print"/>
          <a:srcRect l="74954" t="11251" r="14473" b="61424"/>
          <a:stretch>
            <a:fillRect/>
          </a:stretch>
        </p:blipFill>
        <p:spPr bwMode="auto">
          <a:xfrm>
            <a:off x="6228184" y="188640"/>
            <a:ext cx="576064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17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8865"/>
            <a:ext cx="7740352" cy="53091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2D1A540-B04B-8B49-978D-90A91C63D58A}"/>
              </a:ext>
            </a:extLst>
          </p:cNvPr>
          <p:cNvSpPr txBox="1"/>
          <p:nvPr/>
        </p:nvSpPr>
        <p:spPr>
          <a:xfrm>
            <a:off x="2699792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En pratique</a:t>
            </a:r>
          </a:p>
        </p:txBody>
      </p:sp>
    </p:spTree>
    <p:extLst>
      <p:ext uri="{BB962C8B-B14F-4D97-AF65-F5344CB8AC3E}">
        <p14:creationId xmlns:p14="http://schemas.microsoft.com/office/powerpoint/2010/main" val="28667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52320" cy="52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5057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658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E672E-A6E2-EC48-9476-D0394AD1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22" y="73770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/>
              <a:t>Quand est ce que l’on facture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DD9C5-0141-5447-8D16-5EA32449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59297"/>
            <a:ext cx="8515010" cy="1893639"/>
          </a:xfrm>
        </p:spPr>
        <p:txBody>
          <a:bodyPr>
            <a:normAutofit/>
          </a:bodyPr>
          <a:lstStyle/>
          <a:p>
            <a:r>
              <a:rPr lang="fr-FR" sz="2400" dirty="0"/>
              <a:t>Une fois le service effectué….</a:t>
            </a:r>
          </a:p>
          <a:p>
            <a:r>
              <a:rPr lang="fr-FR" sz="2400" dirty="0"/>
              <a:t>Ou si le patient est décédé ou si le patient a arrêté la TLM.</a:t>
            </a:r>
          </a:p>
          <a:p>
            <a:r>
              <a:rPr lang="fr-FR" sz="2400" dirty="0"/>
              <a:t>S’il a débuté (reçu) le matériel alors c’est facturable pour 6 mois.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7DCA546-A37E-B949-B4DB-73FCCB1C1766}"/>
              </a:ext>
            </a:extLst>
          </p:cNvPr>
          <p:cNvSpPr txBox="1">
            <a:spLocks/>
          </p:cNvSpPr>
          <p:nvPr/>
        </p:nvSpPr>
        <p:spPr>
          <a:xfrm>
            <a:off x="539552" y="2888357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Comment est ce que l’on facture 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ED0B2FA-E420-CE4E-BFBC-B399A905D117}"/>
              </a:ext>
            </a:extLst>
          </p:cNvPr>
          <p:cNvSpPr txBox="1">
            <a:spLocks/>
          </p:cNvSpPr>
          <p:nvPr/>
        </p:nvSpPr>
        <p:spPr>
          <a:xfrm>
            <a:off x="248898" y="3799780"/>
            <a:ext cx="8661648" cy="2260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Ca dépend si votre logiciel est a jour et si le fabricant a incorporé les codes.</a:t>
            </a:r>
          </a:p>
          <a:p>
            <a:r>
              <a:rPr lang="fr-FR" sz="2400" dirty="0"/>
              <a:t>Si oui alors comme une facturation normale avec la carte vitale  quand vous voyez le patient ou bien en carte forcée</a:t>
            </a:r>
          </a:p>
          <a:p>
            <a:r>
              <a:rPr lang="fr-FR" sz="2400" dirty="0"/>
              <a:t>Si non alors je conseille feuille de soins  papier avec le codage TLS et TLA</a:t>
            </a:r>
          </a:p>
        </p:txBody>
      </p:sp>
    </p:spTree>
    <p:extLst>
      <p:ext uri="{BB962C8B-B14F-4D97-AF65-F5344CB8AC3E}">
        <p14:creationId xmlns:p14="http://schemas.microsoft.com/office/powerpoint/2010/main" val="10105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99690-987F-4B49-A87A-37598126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Télémédecine et surveillance des prothèses implantées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674B-99D5-E64C-A255-827141C0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31" y="3861048"/>
            <a:ext cx="8229600" cy="2764904"/>
          </a:xfrm>
        </p:spPr>
        <p:txBody>
          <a:bodyPr/>
          <a:lstStyle/>
          <a:p>
            <a:r>
              <a:rPr lang="fr-FR" dirty="0"/>
              <a:t>Contexte difficile avec:</a:t>
            </a:r>
          </a:p>
          <a:p>
            <a:r>
              <a:rPr lang="fr-FR" dirty="0"/>
              <a:t>Des solutions </a:t>
            </a:r>
            <a:r>
              <a:rPr lang="fr-FR" dirty="0" err="1"/>
              <a:t>tehcniques</a:t>
            </a:r>
            <a:r>
              <a:rPr lang="fr-FR" dirty="0"/>
              <a:t> efficaces</a:t>
            </a:r>
          </a:p>
          <a:p>
            <a:r>
              <a:rPr lang="fr-FR" dirty="0"/>
              <a:t>Des choix règlementaires a court terme</a:t>
            </a:r>
          </a:p>
          <a:p>
            <a:r>
              <a:rPr lang="fr-FR" dirty="0"/>
              <a:t>Une absence de perspectives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8B2BCE-E12D-FB4C-B940-1CF9416B0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73517"/>
            <a:ext cx="2431008" cy="24310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C21D92-8D59-3C40-9C41-BDBE3E43C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2411"/>
            <a:ext cx="3960440" cy="22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9FD3-DD8A-4F2E-A25D-C74C38F55429}" type="slidenum">
              <a:rPr lang="en-US"/>
              <a:pPr/>
              <a:t>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68602"/>
            <a:ext cx="7772400" cy="534450"/>
          </a:xfrm>
        </p:spPr>
        <p:txBody>
          <a:bodyPr>
            <a:normAutofit/>
          </a:bodyPr>
          <a:lstStyle/>
          <a:p>
            <a:r>
              <a:rPr lang="en-US" sz="2400" dirty="0"/>
              <a:t>What is Telemedicine?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2042"/>
            <a:ext cx="8993088" cy="182298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		. . . the use of electronic information and communications technologies to provide and support health care when distance separates the participants.</a:t>
            </a:r>
          </a:p>
          <a:p>
            <a:pPr>
              <a:buFontTx/>
              <a:buNone/>
            </a:pPr>
            <a:r>
              <a:rPr lang="en-US" sz="2400" dirty="0"/>
              <a:t>					Institute of Medicine, 1996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F4F532-34D1-1547-A365-8BD50A8CA90B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898493"/>
            <a:ext cx="8885584" cy="182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/>
              <a:t>		. . . </a:t>
            </a:r>
            <a:r>
              <a:rPr lang="en-US" sz="2400" dirty="0" err="1"/>
              <a:t>Définition</a:t>
            </a:r>
            <a:r>
              <a:rPr lang="en-US" sz="2400" dirty="0"/>
              <a:t> de 5 </a:t>
            </a:r>
            <a:r>
              <a:rPr lang="en-US" sz="2400" dirty="0" err="1"/>
              <a:t>actes</a:t>
            </a:r>
            <a:r>
              <a:rPr lang="en-US" sz="2400" dirty="0"/>
              <a:t> de </a:t>
            </a:r>
            <a:r>
              <a:rPr lang="en-US" sz="2400" dirty="0" err="1"/>
              <a:t>télémédecine</a:t>
            </a:r>
            <a:r>
              <a:rPr lang="en-US" sz="2400" dirty="0"/>
              <a:t> pour </a:t>
            </a:r>
            <a:r>
              <a:rPr lang="en-US" sz="2400" dirty="0" err="1"/>
              <a:t>différencier</a:t>
            </a:r>
            <a:r>
              <a:rPr lang="en-US" sz="2400" dirty="0"/>
              <a:t> E santé/ </a:t>
            </a:r>
            <a:r>
              <a:rPr lang="en-US" sz="2400" dirty="0" err="1"/>
              <a:t>objets</a:t>
            </a:r>
            <a:r>
              <a:rPr lang="en-US" sz="2400" dirty="0"/>
              <a:t> </a:t>
            </a:r>
            <a:r>
              <a:rPr lang="en-US" sz="2400" dirty="0" err="1"/>
              <a:t>connectés</a:t>
            </a:r>
            <a:r>
              <a:rPr lang="en-US" sz="2400" dirty="0"/>
              <a:t> et </a:t>
            </a:r>
            <a:r>
              <a:rPr lang="en-US" sz="2400" dirty="0" err="1"/>
              <a:t>télémédecine</a:t>
            </a:r>
            <a:r>
              <a:rPr lang="en-US" sz="2400" dirty="0"/>
              <a:t>.</a:t>
            </a:r>
          </a:p>
          <a:p>
            <a:pPr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Decret</a:t>
            </a:r>
            <a:r>
              <a:rPr lang="en-US" sz="2400" dirty="0"/>
              <a:t> de </a:t>
            </a:r>
            <a:r>
              <a:rPr lang="en-US" sz="2400" dirty="0" err="1"/>
              <a:t>télémédecine</a:t>
            </a:r>
            <a:r>
              <a:rPr lang="en-US" sz="2400" dirty="0"/>
              <a:t> 2013/2018</a:t>
            </a:r>
          </a:p>
        </p:txBody>
      </p:sp>
      <p:sp>
        <p:nvSpPr>
          <p:cNvPr id="2" name="Flèche vers le bas 1">
            <a:extLst>
              <a:ext uri="{FF2B5EF4-FFF2-40B4-BE49-F238E27FC236}">
                <a16:creationId xmlns:a16="http://schemas.microsoft.com/office/drawing/2014/main" id="{D237D839-83AC-EC4B-B214-065B41DA5115}"/>
              </a:ext>
            </a:extLst>
          </p:cNvPr>
          <p:cNvSpPr/>
          <p:nvPr/>
        </p:nvSpPr>
        <p:spPr>
          <a:xfrm>
            <a:off x="4139952" y="3645024"/>
            <a:ext cx="792088" cy="881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2A392D-A06B-064F-A744-44AF62A8A6D7}"/>
              </a:ext>
            </a:extLst>
          </p:cNvPr>
          <p:cNvSpPr txBox="1"/>
          <p:nvPr/>
        </p:nvSpPr>
        <p:spPr>
          <a:xfrm>
            <a:off x="323528" y="260648"/>
            <a:ext cx="836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Définition de l’outil à utiliser et in fine de son mode de financement</a:t>
            </a:r>
          </a:p>
        </p:txBody>
      </p:sp>
    </p:spTree>
    <p:extLst>
      <p:ext uri="{BB962C8B-B14F-4D97-AF65-F5344CB8AC3E}">
        <p14:creationId xmlns:p14="http://schemas.microsoft.com/office/powerpoint/2010/main" val="284639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1B7D613-7506-D240-8CC9-34D892D2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Critères d’inclusion et d’exclusion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1602AD-8400-B741-89DC-7D4C4212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" y="4207822"/>
            <a:ext cx="9144000" cy="26244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975713-819A-6B4B-BFF6-CD4EA1CBF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7" y="1916832"/>
            <a:ext cx="9144000" cy="20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0611B7-CE41-1E4D-A3AA-AB4DBD5D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dirty="0"/>
              <a:t>Le rôle des différents intervenants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B7C61D-CCAF-9648-A576-3B9D49108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0935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4DA4BA-B4C9-8647-8C6F-A9EBAD85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4" y="1110294"/>
            <a:ext cx="9144000" cy="22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6434A69-F99E-4C41-8138-42C7792F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Critères techniques spécifiques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AEF0E2-EFB2-6F4A-84E0-0A7C2E400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7369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2C696E-BD3C-E541-B394-C80366F4992F}"/>
              </a:ext>
            </a:extLst>
          </p:cNvPr>
          <p:cNvSpPr txBox="1"/>
          <p:nvPr/>
        </p:nvSpPr>
        <p:spPr>
          <a:xfrm>
            <a:off x="1187624" y="53732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médecin cardiologue</a:t>
            </a:r>
          </a:p>
          <a:p>
            <a:r>
              <a:rPr lang="fr-FR" dirty="0"/>
              <a:t>Une IDE quelque soit son statut MAIS dans un cadre normé</a:t>
            </a:r>
          </a:p>
        </p:txBody>
      </p:sp>
    </p:spTree>
    <p:extLst>
      <p:ext uri="{BB962C8B-B14F-4D97-AF65-F5344CB8AC3E}">
        <p14:creationId xmlns:p14="http://schemas.microsoft.com/office/powerpoint/2010/main" val="205536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9E0A111-7794-3744-A028-337D0996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Tarifs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222002-73ED-B14D-B613-8094DB75F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95893"/>
            <a:ext cx="6152232" cy="51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24637-61B4-B847-922C-4C698589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14" y="116632"/>
            <a:ext cx="8229600" cy="1008112"/>
          </a:xfrm>
        </p:spPr>
        <p:txBody>
          <a:bodyPr/>
          <a:lstStyle/>
          <a:p>
            <a:r>
              <a:rPr lang="fr-FR" dirty="0"/>
              <a:t>Les étapes d’ETAPES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36664-78E4-4544-935C-09EC3636B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792" y="1340768"/>
            <a:ext cx="7632848" cy="3765546"/>
          </a:xfrm>
        </p:spPr>
        <p:txBody>
          <a:bodyPr>
            <a:normAutofit/>
          </a:bodyPr>
          <a:lstStyle/>
          <a:p>
            <a:r>
              <a:rPr lang="fr-FR" sz="2400" b="1" dirty="0"/>
              <a:t>Pour un hospitalier</a:t>
            </a:r>
          </a:p>
          <a:p>
            <a:r>
              <a:rPr lang="fr-FR" sz="2400" dirty="0"/>
              <a:t>Choisir son matériel</a:t>
            </a:r>
          </a:p>
          <a:p>
            <a:r>
              <a:rPr lang="fr-FR" sz="2400" dirty="0"/>
              <a:t>Vérifier qu’il soit sur la liste DGOS</a:t>
            </a:r>
          </a:p>
          <a:p>
            <a:r>
              <a:rPr lang="fr-FR" sz="2400" dirty="0"/>
              <a:t>Prévenir son assureur</a:t>
            </a:r>
          </a:p>
          <a:p>
            <a:r>
              <a:rPr lang="fr-FR" sz="2400" dirty="0"/>
              <a:t>Prévenir son directeur faire signer autant de conventions que nécessaire pour le paiement</a:t>
            </a:r>
          </a:p>
          <a:p>
            <a:r>
              <a:rPr lang="fr-FR" sz="2400" dirty="0"/>
              <a:t>Faire la déclaration CNIL « automatisée »</a:t>
            </a:r>
          </a:p>
          <a:p>
            <a:r>
              <a:rPr lang="fr-FR" sz="2400" dirty="0"/>
              <a:t>Envoyer lettre ARS et CNOM</a:t>
            </a:r>
          </a:p>
          <a:p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F00616-A7F7-8742-BB91-FB82BE554336}"/>
              </a:ext>
            </a:extLst>
          </p:cNvPr>
          <p:cNvSpPr txBox="1"/>
          <p:nvPr/>
        </p:nvSpPr>
        <p:spPr>
          <a:xfrm>
            <a:off x="687760" y="541623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décret 2018-788 du 13 septembre 2018 permet de se passer de toute contractualisation avec une ARS pour la télémédecine en général….</a:t>
            </a:r>
          </a:p>
        </p:txBody>
      </p:sp>
    </p:spTree>
    <p:extLst>
      <p:ext uri="{BB962C8B-B14F-4D97-AF65-F5344CB8AC3E}">
        <p14:creationId xmlns:p14="http://schemas.microsoft.com/office/powerpoint/2010/main" val="33192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D669BC-5F3F-2C4D-A4BA-4B9437CE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le plan pratique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C74D37-F2C8-D64F-BD80-B4B01C6D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>
            <a:noAutofit/>
          </a:bodyPr>
          <a:lstStyle/>
          <a:p>
            <a:r>
              <a:rPr lang="fr-FR" sz="2400" dirty="0"/>
              <a:t>La téléconsultation et la télé-expertise sont ou vont  rentrées (er) dans le financement de droit commun. </a:t>
            </a:r>
          </a:p>
          <a:p>
            <a:r>
              <a:rPr lang="fr-FR" sz="2400" dirty="0"/>
              <a:t>Ces actes ont un financement pérennisé et négocié régulièrement entre professionnels et CNAM</a:t>
            </a:r>
          </a:p>
          <a:p>
            <a:r>
              <a:rPr lang="fr-FR" sz="2400" dirty="0"/>
              <a:t>La télésurveillance fait l’objet de 3 expérimentations d’ampleur nationale ou régionale.</a:t>
            </a:r>
          </a:p>
          <a:p>
            <a:r>
              <a:rPr lang="fr-FR" sz="2400" dirty="0"/>
              <a:t>Les initiatives proposées dans le cadre des expérimentations issues de l’article 51 permettent de pouvoir changer de paradigme (matériel médical----</a:t>
            </a:r>
            <a:r>
              <a:rPr lang="fr-FR" sz="2400" dirty="0">
                <a:sym typeface="Wingdings" pitchFamily="2" charset="2"/>
              </a:rPr>
              <a:t> outil au service d’un parcours médical)</a:t>
            </a:r>
          </a:p>
          <a:p>
            <a:r>
              <a:rPr lang="fr-FR" sz="2400" b="1" dirty="0">
                <a:sym typeface="Wingdings" pitchFamily="2" charset="2"/>
              </a:rPr>
              <a:t>1163 patients ont déjà fait l’objet d’une facturation par la CNAM en date du 1</a:t>
            </a:r>
            <a:r>
              <a:rPr lang="fr-FR" sz="2400" b="1" baseline="30000" dirty="0">
                <a:sym typeface="Wingdings" pitchFamily="2" charset="2"/>
              </a:rPr>
              <a:t>er</a:t>
            </a:r>
            <a:r>
              <a:rPr lang="fr-FR" sz="2400" b="1" dirty="0">
                <a:sym typeface="Wingdings" pitchFamily="2" charset="2"/>
              </a:rPr>
              <a:t> juin 2018 et 3589 en septembre….</a:t>
            </a:r>
            <a:endParaRPr lang="fr-FR" sz="2400" b="1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0603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0" y="381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Patient avec une insuffisance cardiaque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19400" y="2209800"/>
            <a:ext cx="3352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Critères d’inclusion du cahier des charges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19400" y="1447800"/>
            <a:ext cx="3352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Patient adhérent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" y="3276600"/>
            <a:ext cx="3352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Télécharger lettre d’information pour ARS et assureur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53000" y="3276600"/>
            <a:ext cx="3352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Appel a projet ARS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86200" y="4114800"/>
            <a:ext cx="2133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Contractualisation avec ARS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28800" y="5638800"/>
            <a:ext cx="5105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Faire signer consentement éclairé au patient (a la TLM plus a étude le cas échéant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53000" y="5029200"/>
            <a:ext cx="3352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Contacter assureur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Choisir sa solution en fonction de l’algorithme d’alerte et de l’ergonomie et DEBUTER</a:t>
            </a:r>
          </a:p>
        </p:txBody>
      </p:sp>
      <p:cxnSp>
        <p:nvCxnSpPr>
          <p:cNvPr id="12" name="Connecteur droit avec flèche 11"/>
          <p:cNvCxnSpPr>
            <a:stCxn id="2" idx="2"/>
          </p:cNvCxnSpPr>
          <p:nvPr/>
        </p:nvCxnSpPr>
        <p:spPr>
          <a:xfrm rot="5400000">
            <a:off x="4285566" y="1161365"/>
            <a:ext cx="26806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467600" y="1447800"/>
            <a:ext cx="1295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Changer d’idée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248400" y="1600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2"/>
            <a:endCxn id="3" idx="0"/>
          </p:cNvCxnSpPr>
          <p:nvPr/>
        </p:nvCxnSpPr>
        <p:spPr>
          <a:xfrm rot="5400000">
            <a:off x="4299466" y="2013466"/>
            <a:ext cx="3926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3" idx="1"/>
            <a:endCxn id="5" idx="0"/>
          </p:cNvCxnSpPr>
          <p:nvPr/>
        </p:nvCxnSpPr>
        <p:spPr>
          <a:xfrm rot="10800000" flipV="1">
            <a:off x="2133600" y="2532966"/>
            <a:ext cx="685800" cy="743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3" idx="3"/>
            <a:endCxn id="6" idx="0"/>
          </p:cNvCxnSpPr>
          <p:nvPr/>
        </p:nvCxnSpPr>
        <p:spPr>
          <a:xfrm>
            <a:off x="6172200" y="2532966"/>
            <a:ext cx="457200" cy="743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6" idx="2"/>
            <a:endCxn id="9" idx="0"/>
          </p:cNvCxnSpPr>
          <p:nvPr/>
        </p:nvCxnSpPr>
        <p:spPr>
          <a:xfrm rot="5400000">
            <a:off x="5937766" y="4337566"/>
            <a:ext cx="1383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6" idx="2"/>
            <a:endCxn id="7" idx="0"/>
          </p:cNvCxnSpPr>
          <p:nvPr/>
        </p:nvCxnSpPr>
        <p:spPr>
          <a:xfrm rot="5400000">
            <a:off x="5556766" y="3042166"/>
            <a:ext cx="468868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5" idx="2"/>
            <a:endCxn id="8" idx="0"/>
          </p:cNvCxnSpPr>
          <p:nvPr/>
        </p:nvCxnSpPr>
        <p:spPr>
          <a:xfrm rot="16200000" flipH="1">
            <a:off x="2399616" y="3656915"/>
            <a:ext cx="1715869" cy="224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9" idx="2"/>
            <a:endCxn id="8" idx="0"/>
          </p:cNvCxnSpPr>
          <p:nvPr/>
        </p:nvCxnSpPr>
        <p:spPr>
          <a:xfrm rot="5400000">
            <a:off x="5385316" y="4394716"/>
            <a:ext cx="240268" cy="224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8" idx="2"/>
          </p:cNvCxnSpPr>
          <p:nvPr/>
        </p:nvCxnSpPr>
        <p:spPr>
          <a:xfrm rot="5400000">
            <a:off x="4266516" y="6362015"/>
            <a:ext cx="191869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477000" y="2514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629400" y="1219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800600" y="3657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</a:p>
        </p:txBody>
      </p:sp>
      <p:cxnSp>
        <p:nvCxnSpPr>
          <p:cNvPr id="37" name="Connecteur droit avec flèche 36"/>
          <p:cNvCxnSpPr>
            <a:stCxn id="7" idx="2"/>
          </p:cNvCxnSpPr>
          <p:nvPr/>
        </p:nvCxnSpPr>
        <p:spPr>
          <a:xfrm rot="16200000" flipH="1">
            <a:off x="5580966" y="4133165"/>
            <a:ext cx="268069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do not we propose to the cardiologist </a:t>
            </a:r>
            <a:br>
              <a:rPr lang="en-GB" dirty="0"/>
            </a:br>
            <a:r>
              <a:rPr lang="en-GB" dirty="0"/>
              <a:t>ONE  STANDARDIZED SYSTEM ?</a:t>
            </a:r>
          </a:p>
        </p:txBody>
      </p:sp>
    </p:spTree>
    <p:extLst>
      <p:ext uri="{BB962C8B-B14F-4D97-AF65-F5344CB8AC3E}">
        <p14:creationId xmlns:p14="http://schemas.microsoft.com/office/powerpoint/2010/main" val="158274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71" y="-12538"/>
            <a:ext cx="8784976" cy="1143000"/>
          </a:xfrm>
        </p:spPr>
        <p:txBody>
          <a:bodyPr>
            <a:noAutofit/>
          </a:bodyPr>
          <a:lstStyle/>
          <a:p>
            <a:r>
              <a:rPr lang="fr-FR" sz="3600" dirty="0" err="1"/>
              <a:t>Alert</a:t>
            </a:r>
            <a:r>
              <a:rPr lang="fr-FR" sz="3600" dirty="0"/>
              <a:t> </a:t>
            </a:r>
            <a:r>
              <a:rPr lang="fr-FR" sz="3600" dirty="0" err="1"/>
              <a:t>systems</a:t>
            </a:r>
            <a:r>
              <a:rPr lang="fr-FR" sz="3600" dirty="0"/>
              <a:t>:</a:t>
            </a:r>
            <a:br>
              <a:rPr lang="fr-FR" sz="3600" dirty="0"/>
            </a:br>
            <a:r>
              <a:rPr lang="fr-FR" sz="3600" dirty="0"/>
              <a:t> </a:t>
            </a:r>
            <a:r>
              <a:rPr lang="fr-FR" sz="3600" dirty="0" err="1"/>
              <a:t>Depending</a:t>
            </a:r>
            <a:r>
              <a:rPr lang="fr-FR" sz="3600" dirty="0"/>
              <a:t> on </a:t>
            </a:r>
            <a:r>
              <a:rPr lang="fr-FR" sz="3600" dirty="0" err="1"/>
              <a:t>your</a:t>
            </a:r>
            <a:r>
              <a:rPr lang="fr-FR" sz="3600" dirty="0"/>
              <a:t> </a:t>
            </a:r>
            <a:r>
              <a:rPr lang="fr-FR" sz="3600" dirty="0" err="1"/>
              <a:t>risk</a:t>
            </a:r>
            <a:r>
              <a:rPr lang="fr-FR" sz="3600" dirty="0"/>
              <a:t> acceptation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3563888" y="1282401"/>
            <a:ext cx="2016224" cy="792088"/>
            <a:chOff x="971600" y="2276872"/>
            <a:chExt cx="2016224" cy="792088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Data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6755101" y="4754860"/>
            <a:ext cx="2016224" cy="792088"/>
            <a:chOff x="971600" y="2276872"/>
            <a:chExt cx="2016224" cy="792088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59631" y="2420888"/>
              <a:ext cx="1394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PATIENT</a:t>
              </a:r>
              <a:endParaRPr lang="fr-FR" sz="2000" dirty="0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79512" y="4983791"/>
            <a:ext cx="2016224" cy="1015663"/>
            <a:chOff x="971600" y="2165084"/>
            <a:chExt cx="2016224" cy="1015663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71600" y="2165084"/>
              <a:ext cx="18744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Machine </a:t>
              </a:r>
              <a:r>
                <a:rPr lang="fr-FR" sz="2000" dirty="0" err="1"/>
                <a:t>learning</a:t>
              </a:r>
              <a:r>
                <a:rPr lang="fr-FR" sz="2000" dirty="0"/>
                <a:t> </a:t>
              </a:r>
              <a:r>
                <a:rPr lang="fr-FR" sz="2000" dirty="0" err="1"/>
                <a:t>algorythms</a:t>
              </a:r>
              <a:endParaRPr lang="fr-FR" sz="2000" dirty="0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115888" y="4017449"/>
            <a:ext cx="2016224" cy="792088"/>
            <a:chOff x="971600" y="2276872"/>
            <a:chExt cx="2016224" cy="79208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40768" y="2306397"/>
              <a:ext cx="15757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Multiple </a:t>
              </a:r>
              <a:r>
                <a:rPr lang="fr-FR" sz="2000" dirty="0" err="1"/>
                <a:t>algorythms</a:t>
              </a:r>
              <a:endParaRPr lang="fr-FR" sz="20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15888" y="2920096"/>
            <a:ext cx="2016224" cy="792088"/>
            <a:chOff x="971600" y="2276872"/>
            <a:chExt cx="2016224" cy="792088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81555" y="2318973"/>
              <a:ext cx="1800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Unique </a:t>
              </a:r>
              <a:r>
                <a:rPr lang="fr-FR" sz="2000" dirty="0" err="1"/>
                <a:t>algorythm</a:t>
              </a:r>
              <a:endParaRPr lang="fr-FR" sz="2000" dirty="0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6755101" y="3683661"/>
            <a:ext cx="2016224" cy="792088"/>
            <a:chOff x="971600" y="2276872"/>
            <a:chExt cx="2016224" cy="792088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Doctors</a:t>
              </a:r>
              <a:endParaRPr lang="fr-FR" sz="2000" dirty="0"/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6755101" y="2612462"/>
            <a:ext cx="2016224" cy="792088"/>
            <a:chOff x="971600" y="2276872"/>
            <a:chExt cx="2016224" cy="79208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Nurses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3563888" y="5855867"/>
            <a:ext cx="2016224" cy="792088"/>
            <a:chOff x="971600" y="2276872"/>
            <a:chExt cx="2016224" cy="792088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71601" y="2420888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Cardiologist</a:t>
              </a:r>
              <a:endParaRPr lang="fr-FR" sz="2000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3586749" y="2226428"/>
            <a:ext cx="2016224" cy="792088"/>
            <a:chOff x="971600" y="2276872"/>
            <a:chExt cx="2016224" cy="792088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Nothing</a:t>
              </a: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6732333" y="5803894"/>
            <a:ext cx="2016224" cy="792088"/>
            <a:chOff x="971600" y="2276872"/>
            <a:chExt cx="2016224" cy="792088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259631" y="2420888"/>
              <a:ext cx="1394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Relatives</a:t>
              </a:r>
            </a:p>
          </p:txBody>
        </p: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3181717"/>
            <a:ext cx="3340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5380" y="158965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err="1"/>
              <a:t>Medical</a:t>
            </a:r>
            <a:r>
              <a:rPr lang="fr-FR" sz="3600" dirty="0"/>
              <a:t> </a:t>
            </a:r>
            <a:r>
              <a:rPr lang="fr-FR" sz="3600" dirty="0" err="1"/>
              <a:t>portofolio</a:t>
            </a:r>
            <a:r>
              <a:rPr lang="fr-FR" sz="3600" dirty="0"/>
              <a:t> for </a:t>
            </a:r>
            <a:r>
              <a:rPr lang="fr-FR" sz="3600" dirty="0" err="1"/>
              <a:t>optimizing</a:t>
            </a:r>
            <a:r>
              <a:rPr lang="fr-FR" sz="3600" dirty="0"/>
              <a:t> </a:t>
            </a:r>
            <a:r>
              <a:rPr lang="fr-FR" sz="3600" dirty="0" err="1"/>
              <a:t>medical</a:t>
            </a:r>
            <a:r>
              <a:rPr lang="fr-FR" sz="3600" dirty="0"/>
              <a:t> </a:t>
            </a:r>
            <a:r>
              <a:rPr lang="fr-FR" sz="3600" dirty="0" err="1"/>
              <a:t>reactivity</a:t>
            </a:r>
            <a:endParaRPr lang="fr-FR" sz="36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6896142" y="3643649"/>
            <a:ext cx="2016224" cy="792088"/>
            <a:chOff x="971600" y="2276872"/>
            <a:chExt cx="2016224" cy="79208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71601" y="2420888"/>
              <a:ext cx="1846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Home nurse</a:t>
              </a:r>
              <a:endParaRPr lang="fr-FR" sz="2000" dirty="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3562069" y="1646367"/>
            <a:ext cx="2016224" cy="792088"/>
            <a:chOff x="971600" y="2276872"/>
            <a:chExt cx="2016224" cy="792088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96380" y="2313726"/>
              <a:ext cx="1766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Confirmed</a:t>
              </a:r>
              <a:r>
                <a:rPr lang="fr-FR" sz="2000" dirty="0"/>
                <a:t> </a:t>
              </a:r>
              <a:r>
                <a:rPr lang="fr-FR" sz="2000" dirty="0" err="1"/>
                <a:t>alert</a:t>
              </a:r>
              <a:endParaRPr lang="fr-FR" sz="2000" dirty="0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480026" y="4381092"/>
            <a:ext cx="2016224" cy="792088"/>
            <a:chOff x="971600" y="2276872"/>
            <a:chExt cx="2016224" cy="79208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71600" y="2278508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Others</a:t>
              </a:r>
              <a:r>
                <a:rPr lang="fr-FR" sz="2000" dirty="0"/>
                <a:t> </a:t>
              </a:r>
              <a:r>
                <a:rPr lang="fr-FR" sz="2000" dirty="0" err="1"/>
                <a:t>cardiologists</a:t>
              </a:r>
              <a:endParaRPr lang="fr-FR" sz="2000" dirty="0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403084" y="3236439"/>
            <a:ext cx="2016224" cy="792088"/>
            <a:chOff x="971600" y="2276872"/>
            <a:chExt cx="2016224" cy="79208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GP</a:t>
              </a: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597424" y="5589240"/>
            <a:ext cx="2016224" cy="792088"/>
            <a:chOff x="971600" y="2276872"/>
            <a:chExt cx="2016224" cy="792088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ED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6868675" y="2503454"/>
            <a:ext cx="2016224" cy="792088"/>
            <a:chOff x="971600" y="2276872"/>
            <a:chExt cx="2016224" cy="792088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71600" y="2337811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Heart</a:t>
              </a:r>
              <a:r>
                <a:rPr lang="fr-FR" sz="2000" dirty="0"/>
                <a:t> </a:t>
              </a:r>
              <a:r>
                <a:rPr lang="fr-FR" sz="2000" dirty="0" err="1"/>
                <a:t>failure</a:t>
              </a:r>
              <a:r>
                <a:rPr lang="fr-FR" sz="2000" dirty="0"/>
                <a:t> out patient structure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403084" y="2177195"/>
            <a:ext cx="2016224" cy="792088"/>
            <a:chOff x="971600" y="2276872"/>
            <a:chExt cx="2016224" cy="79208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71600" y="2420888"/>
              <a:ext cx="1820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Consultation</a:t>
              </a:r>
              <a:endParaRPr lang="fr-FR" sz="2000" dirty="0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6899094" y="4807107"/>
            <a:ext cx="2016224" cy="792088"/>
            <a:chOff x="971600" y="2276872"/>
            <a:chExt cx="2016224" cy="792088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59632" y="2420888"/>
              <a:ext cx="1256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Patient ?</a:t>
              </a:r>
              <a:endParaRPr lang="fr-FR" sz="2000" dirty="0"/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33" y="2930537"/>
            <a:ext cx="3822700" cy="2120900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480026" y="5351233"/>
            <a:ext cx="2016224" cy="1232466"/>
            <a:chOff x="971600" y="2187769"/>
            <a:chExt cx="2016224" cy="1015663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71600" y="2187769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Industry</a:t>
              </a:r>
              <a:r>
                <a:rPr lang="fr-FR" sz="2000" dirty="0"/>
                <a:t> </a:t>
              </a:r>
              <a:r>
                <a:rPr lang="fr-FR" sz="2000" dirty="0" err="1"/>
                <a:t>based</a:t>
              </a:r>
              <a:r>
                <a:rPr lang="fr-FR" sz="2000" dirty="0"/>
                <a:t> </a:t>
              </a:r>
              <a:r>
                <a:rPr lang="fr-FR" sz="2000" dirty="0" err="1"/>
                <a:t>healthcare</a:t>
              </a:r>
              <a:r>
                <a:rPr lang="fr-FR" sz="2000" dirty="0"/>
                <a:t> </a:t>
              </a:r>
              <a:r>
                <a:rPr lang="fr-FR" sz="2000" dirty="0" err="1"/>
                <a:t>professionals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650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/>
              <a:t>Pitfails</a:t>
            </a:r>
            <a:r>
              <a:rPr lang="en-US" dirty="0"/>
              <a:t>: The E health jungle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484984"/>
          </a:xfrm>
        </p:spPr>
        <p:txBody>
          <a:bodyPr>
            <a:normAutofit/>
          </a:bodyPr>
          <a:lstStyle/>
          <a:p>
            <a:r>
              <a:rPr lang="en-US" sz="2400" dirty="0"/>
              <a:t>E health seems promising but E health and qualify self is not telemedicine.</a:t>
            </a:r>
          </a:p>
          <a:p>
            <a:r>
              <a:rPr lang="en-US" sz="2400" dirty="0"/>
              <a:t>Due to the simplicity of the creation of sensors there are many small starts ups many models (  and too many) possibilities.</a:t>
            </a:r>
          </a:p>
          <a:p>
            <a:r>
              <a:rPr lang="en-US" sz="2400" dirty="0"/>
              <a:t>Most hope to benefit from public financing rather to invest in clinical studies.</a:t>
            </a:r>
          </a:p>
          <a:p>
            <a:r>
              <a:rPr lang="en-US" sz="2400" dirty="0"/>
              <a:t>Many communications but still few evidences</a:t>
            </a:r>
          </a:p>
          <a:p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81736"/>
            <a:ext cx="2376264" cy="20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complementary</a:t>
            </a:r>
            <a:r>
              <a:rPr lang="fr-FR" dirty="0"/>
              <a:t> services 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6670576" y="3142502"/>
            <a:ext cx="2016224" cy="792088"/>
            <a:chOff x="971600" y="2276872"/>
            <a:chExt cx="2016224" cy="792088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259632" y="2420888"/>
              <a:ext cx="1429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Education</a:t>
              </a:r>
              <a:endParaRPr lang="fr-FR" sz="2000" dirty="0"/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457200" y="3010611"/>
            <a:ext cx="2016224" cy="1015663"/>
            <a:chOff x="971600" y="2180088"/>
            <a:chExt cx="2016224" cy="1015663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71600" y="2180088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Medical</a:t>
              </a:r>
              <a:r>
                <a:rPr lang="fr-FR" sz="2000" dirty="0"/>
                <a:t> appointement agenda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6670576" y="2030941"/>
            <a:ext cx="2016224" cy="792088"/>
            <a:chOff x="971600" y="2276872"/>
            <a:chExt cx="2016224" cy="792088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03648" y="2358358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Patient agenda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457200" y="1988840"/>
            <a:ext cx="2016224" cy="792088"/>
            <a:chOff x="971600" y="2276872"/>
            <a:chExt cx="2016224" cy="792088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218456" y="2318973"/>
              <a:ext cx="1522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Medical</a:t>
              </a:r>
              <a:r>
                <a:rPr lang="fr-FR" sz="2000" dirty="0"/>
                <a:t> agenda</a:t>
              </a: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470024" y="4123058"/>
            <a:ext cx="2016224" cy="792088"/>
            <a:chOff x="971600" y="2276872"/>
            <a:chExt cx="2016224" cy="79208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training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457200" y="5138721"/>
            <a:ext cx="2016224" cy="792088"/>
            <a:chOff x="971600" y="2276872"/>
            <a:chExt cx="2016224" cy="792088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370112" y="2318973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Medical</a:t>
              </a:r>
              <a:r>
                <a:rPr lang="fr-FR" sz="2000" dirty="0"/>
                <a:t> software</a:t>
              </a: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6665404" y="4142372"/>
            <a:ext cx="2155068" cy="792088"/>
            <a:chOff x="971600" y="2276872"/>
            <a:chExt cx="2155068" cy="792088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71600" y="2318973"/>
              <a:ext cx="2155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Other</a:t>
              </a:r>
              <a:r>
                <a:rPr lang="fr-FR" sz="2000" dirty="0"/>
                <a:t> </a:t>
              </a:r>
              <a:r>
                <a:rPr lang="fr-FR" sz="2000" dirty="0" err="1"/>
                <a:t>connected</a:t>
              </a:r>
              <a:r>
                <a:rPr lang="fr-FR" sz="2000" dirty="0"/>
                <a:t> </a:t>
              </a:r>
              <a:r>
                <a:rPr lang="fr-FR" sz="2000" dirty="0" err="1"/>
                <a:t>devices</a:t>
              </a:r>
              <a:endParaRPr lang="fr-FR" sz="20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5099555" y="5625285"/>
            <a:ext cx="2016224" cy="792088"/>
            <a:chOff x="971600" y="2276872"/>
            <a:chExt cx="2016224" cy="792088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71601" y="2420888"/>
              <a:ext cx="1859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/>
                <a:t>Maintenance</a:t>
              </a:r>
              <a:endParaRPr lang="fr-FR" sz="2000" dirty="0"/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2903654" y="5625285"/>
            <a:ext cx="2016224" cy="792088"/>
            <a:chOff x="971600" y="2276872"/>
            <a:chExt cx="2016224" cy="792088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971600" y="2276872"/>
              <a:ext cx="2016224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259632" y="242088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B to C</a:t>
              </a:r>
            </a:p>
          </p:txBody>
        </p: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77800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edical environne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747172" cy="4953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La TLM comme l’IA </a:t>
            </a:r>
            <a:r>
              <a:rPr lang="fr-FR" sz="3200" dirty="0" err="1"/>
              <a:t>nécéssitent</a:t>
            </a:r>
            <a:r>
              <a:rPr lang="fr-FR" sz="3200" dirty="0"/>
              <a:t> un environnement favorable pour travailler</a:t>
            </a:r>
          </a:p>
        </p:txBody>
      </p:sp>
    </p:spTree>
    <p:extLst>
      <p:ext uri="{BB962C8B-B14F-4D97-AF65-F5344CB8AC3E}">
        <p14:creationId xmlns:p14="http://schemas.microsoft.com/office/powerpoint/2010/main" val="240446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555A6-1840-164E-9E28-1827315B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116632"/>
            <a:ext cx="8928992" cy="1143000"/>
          </a:xfrm>
        </p:spPr>
        <p:txBody>
          <a:bodyPr>
            <a:normAutofit/>
          </a:bodyPr>
          <a:lstStyle/>
          <a:p>
            <a:r>
              <a:rPr lang="fr-FR" sz="3200" dirty="0"/>
              <a:t>Certains pays ont totalement intégré le numérique à leur stratégie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F9A706-1342-E74A-B4B0-DA3319FE2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0" y="1435522"/>
            <a:ext cx="849859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EFB39-9126-004B-B350-A6566FFD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12" y="6648"/>
            <a:ext cx="8686800" cy="1143000"/>
          </a:xfrm>
        </p:spPr>
        <p:txBody>
          <a:bodyPr>
            <a:noAutofit/>
          </a:bodyPr>
          <a:lstStyle/>
          <a:p>
            <a:r>
              <a:rPr lang="fr-FR" sz="3600" dirty="0" err="1"/>
              <a:t>Some</a:t>
            </a:r>
            <a:r>
              <a:rPr lang="fr-FR" sz="3600" dirty="0"/>
              <a:t> are more </a:t>
            </a:r>
            <a:r>
              <a:rPr lang="fr-FR" sz="3600" dirty="0" err="1"/>
              <a:t>focusing</a:t>
            </a:r>
            <a:r>
              <a:rPr lang="fr-FR" sz="3600" dirty="0"/>
              <a:t> on the </a:t>
            </a:r>
            <a:r>
              <a:rPr lang="fr-FR" sz="3600" dirty="0" err="1"/>
              <a:t>pathway</a:t>
            </a:r>
            <a:r>
              <a:rPr lang="fr-FR" sz="3600" dirty="0"/>
              <a:t> </a:t>
            </a:r>
            <a:r>
              <a:rPr lang="fr-FR" sz="3600" dirty="0" err="1"/>
              <a:t>rather</a:t>
            </a:r>
            <a:r>
              <a:rPr lang="fr-FR" sz="3600" dirty="0"/>
              <a:t> the cloud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2FFE50-33D0-A54B-9012-937779AC4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>
          <a:xfrm>
            <a:off x="372" y="1149648"/>
            <a:ext cx="9144000" cy="56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BB46D0B-FDEE-3748-B86A-437EC1A5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Applications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9B60CC-2EEF-4C43-9385-29EAA71E9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u="sng" dirty="0"/>
              <a:t>Apprendre pour faire de chaque patient un cas spécifique. </a:t>
            </a:r>
            <a:r>
              <a:rPr lang="fr-FR" sz="2400" dirty="0"/>
              <a:t>Une application en TLM…. Les algorithmes glissants.</a:t>
            </a:r>
          </a:p>
          <a:p>
            <a:r>
              <a:rPr lang="fr-FR" sz="2400" u="sng" dirty="0"/>
              <a:t>Apprendre pour anticiper une situation au moyen de l’intégration de multiples paramètres: </a:t>
            </a:r>
            <a:r>
              <a:rPr lang="fr-FR" sz="2400" dirty="0"/>
              <a:t>Une application le robot chirurgien qui limite les saignements per opératoires</a:t>
            </a:r>
          </a:p>
          <a:p>
            <a:r>
              <a:rPr lang="fr-FR" sz="2400" u="sng" dirty="0"/>
              <a:t>Apprendre pour optimiser un parcours </a:t>
            </a:r>
            <a:r>
              <a:rPr lang="fr-FR" sz="2400" dirty="0"/>
              <a:t>… Une application lien entre achats et mesures HD.</a:t>
            </a:r>
          </a:p>
          <a:p>
            <a:r>
              <a:rPr lang="fr-FR" sz="2400" u="sng" dirty="0"/>
              <a:t>Apprendre pour optimiser une thérapeutique ou un choix thérapeutique</a:t>
            </a:r>
            <a:r>
              <a:rPr lang="fr-FR" sz="2400" dirty="0"/>
              <a:t>… lien entre thérapeutique et réponse au traitement</a:t>
            </a:r>
          </a:p>
        </p:txBody>
      </p:sp>
    </p:spTree>
    <p:extLst>
      <p:ext uri="{BB962C8B-B14F-4D97-AF65-F5344CB8AC3E}">
        <p14:creationId xmlns:p14="http://schemas.microsoft.com/office/powerpoint/2010/main" val="3616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088C-9EC9-4BEA-B6E8-076D81899DF2}" type="slidenum">
              <a:rPr lang="en-US"/>
              <a:pPr/>
              <a:t>65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14388"/>
            <a:ext cx="8735888" cy="762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Telemedicine: </a:t>
            </a:r>
            <a:br>
              <a:rPr lang="en-US" sz="3600" dirty="0"/>
            </a:br>
            <a:r>
              <a:rPr lang="en-US" sz="3600" dirty="0"/>
              <a:t>Un </a:t>
            </a:r>
            <a:r>
              <a:rPr lang="en-US" sz="3600" dirty="0" err="1"/>
              <a:t>véhicule</a:t>
            </a:r>
            <a:r>
              <a:rPr lang="en-US" sz="3600" dirty="0"/>
              <a:t> de livraison </a:t>
            </a:r>
            <a:r>
              <a:rPr lang="en-US" sz="3600" dirty="0" err="1"/>
              <a:t>d’informations</a:t>
            </a:r>
            <a:r>
              <a:rPr lang="en-US" sz="3600" dirty="0"/>
              <a:t> sans action </a:t>
            </a:r>
            <a:r>
              <a:rPr lang="en-US" sz="3600" dirty="0" err="1"/>
              <a:t>directe</a:t>
            </a:r>
            <a:r>
              <a:rPr lang="en-US" sz="3600" dirty="0"/>
              <a:t> …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9CD841-7610-BF46-A75B-0CE3ACDCC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63304"/>
            <a:ext cx="3429000" cy="381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5881DD-AAA4-F640-A555-ECD9B500E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805684" cy="19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meilleur objet connecté</a:t>
            </a:r>
            <a:r>
              <a:rPr lang="mr-IN" dirty="0"/>
              <a:t>…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3096344" cy="27093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3995" y="414908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La TLM n’est rien sans l’intelligence médicale MAIS le cerveau du docteur ne peut rien décider sans informations…. C’est à nous de nous saisir des possibilités de l’artificiel pour renforcer NOTRE intelligence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252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3848" y="548680"/>
            <a:ext cx="23762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E </a:t>
            </a:r>
            <a:r>
              <a:rPr lang="fr-FR" sz="3200" dirty="0" err="1"/>
              <a:t>Health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634008" y="246585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Elearning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-29347" y="1484784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Predicting</a:t>
            </a:r>
            <a:r>
              <a:rPr lang="fr-FR" sz="3200" dirty="0"/>
              <a:t> </a:t>
            </a:r>
            <a:r>
              <a:rPr lang="fr-FR" sz="3200" dirty="0" err="1"/>
              <a:t>medicine</a:t>
            </a:r>
            <a:r>
              <a:rPr lang="fr-FR" sz="3200" dirty="0"/>
              <a:t> / </a:t>
            </a:r>
            <a:r>
              <a:rPr lang="fr-FR" sz="3200" dirty="0" err="1"/>
              <a:t>big</a:t>
            </a:r>
            <a:r>
              <a:rPr lang="fr-FR" sz="3200" dirty="0"/>
              <a:t> data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55776" y="1412776"/>
            <a:ext cx="27363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Telemedicine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5796136" y="1412776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Healthwellness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375756" y="3514213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Teleconsultation</a:t>
            </a:r>
            <a:endParaRPr lang="fr-FR" sz="2000" dirty="0"/>
          </a:p>
          <a:p>
            <a:pPr algn="ctr"/>
            <a:r>
              <a:rPr lang="fr-FR" sz="2000" dirty="0" err="1"/>
              <a:t>Tele</a:t>
            </a:r>
            <a:r>
              <a:rPr lang="fr-FR" sz="2000" dirty="0"/>
              <a:t> expertise</a:t>
            </a:r>
          </a:p>
          <a:p>
            <a:pPr algn="ctr"/>
            <a:r>
              <a:rPr lang="fr-FR" sz="2000" dirty="0" err="1"/>
              <a:t>Telemonitoring</a:t>
            </a:r>
            <a:endParaRPr lang="fr-FR" sz="2000" dirty="0"/>
          </a:p>
          <a:p>
            <a:pPr algn="ctr"/>
            <a:r>
              <a:rPr lang="fr-FR" sz="2000" dirty="0"/>
              <a:t>En </a:t>
            </a:r>
            <a:r>
              <a:rPr lang="fr-FR" sz="2000" dirty="0" err="1"/>
              <a:t>fr</a:t>
            </a:r>
            <a:r>
              <a:rPr lang="fr-FR" sz="2000" dirty="0"/>
              <a:t> </a:t>
            </a:r>
            <a:r>
              <a:rPr lang="fr-FR" sz="2000" dirty="0" err="1"/>
              <a:t>Teleassistance</a:t>
            </a:r>
            <a:r>
              <a:rPr lang="fr-FR" sz="2000" dirty="0"/>
              <a:t>/</a:t>
            </a:r>
            <a:r>
              <a:rPr lang="fr-FR" sz="2000" dirty="0" err="1"/>
              <a:t>regulation</a:t>
            </a:r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121119" y="3334258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Connected</a:t>
            </a:r>
            <a:r>
              <a:rPr lang="fr-FR" sz="2000" dirty="0"/>
              <a:t>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tools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6634008" y="488005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 </a:t>
            </a:r>
            <a:r>
              <a:rPr lang="fr-FR" sz="2000" dirty="0" err="1"/>
              <a:t>Patient’s</a:t>
            </a:r>
            <a:r>
              <a:rPr lang="fr-FR" sz="2000" dirty="0"/>
              <a:t> </a:t>
            </a:r>
            <a:r>
              <a:rPr lang="fr-FR" sz="2000" dirty="0" err="1"/>
              <a:t>Side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r>
              <a:rPr lang="fr-FR" sz="2000" dirty="0"/>
              <a:t> warning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62748" y="600731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Perception of </a:t>
            </a:r>
            <a:r>
              <a:rPr lang="fr-FR" sz="2000" dirty="0" err="1"/>
              <a:t>medical</a:t>
            </a:r>
            <a:r>
              <a:rPr lang="fr-FR" sz="2000" dirty="0"/>
              <a:t> care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1483" y="5927934"/>
            <a:ext cx="277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Health</a:t>
            </a:r>
            <a:r>
              <a:rPr lang="fr-FR" sz="2000" dirty="0"/>
              <a:t> system </a:t>
            </a:r>
            <a:r>
              <a:rPr lang="fr-FR" sz="2000" dirty="0" err="1"/>
              <a:t>quality</a:t>
            </a:r>
            <a:r>
              <a:rPr lang="fr-FR" sz="2000" dirty="0"/>
              <a:t> </a:t>
            </a:r>
            <a:r>
              <a:rPr lang="fr-FR" sz="2000" dirty="0" err="1"/>
              <a:t>improvement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-29347" y="491372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Risk</a:t>
            </a:r>
            <a:r>
              <a:rPr lang="fr-FR" sz="2000" dirty="0"/>
              <a:t> </a:t>
            </a:r>
            <a:r>
              <a:rPr lang="fr-FR" sz="2000" dirty="0" err="1"/>
              <a:t>factors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endParaRPr lang="fr-FR" sz="2000" dirty="0"/>
          </a:p>
        </p:txBody>
      </p:sp>
      <p:cxnSp>
        <p:nvCxnSpPr>
          <p:cNvPr id="17" name="Connecteur droit avec flèche 16"/>
          <p:cNvCxnSpPr>
            <a:cxnSpLocks/>
          </p:cNvCxnSpPr>
          <p:nvPr/>
        </p:nvCxnSpPr>
        <p:spPr>
          <a:xfrm>
            <a:off x="6102169" y="2199621"/>
            <a:ext cx="1018950" cy="405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  <a:endCxn id="8" idx="1"/>
          </p:cNvCxnSpPr>
          <p:nvPr/>
        </p:nvCxnSpPr>
        <p:spPr>
          <a:xfrm>
            <a:off x="6102169" y="2302050"/>
            <a:ext cx="1018950" cy="1386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cxnSpLocks/>
          </p:cNvCxnSpPr>
          <p:nvPr/>
        </p:nvCxnSpPr>
        <p:spPr>
          <a:xfrm>
            <a:off x="6012160" y="2350176"/>
            <a:ext cx="972108" cy="2690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cxnSpLocks/>
          </p:cNvCxnSpPr>
          <p:nvPr/>
        </p:nvCxnSpPr>
        <p:spPr>
          <a:xfrm>
            <a:off x="5913930" y="2337966"/>
            <a:ext cx="769931" cy="3669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endCxn id="12" idx="0"/>
          </p:cNvCxnSpPr>
          <p:nvPr/>
        </p:nvCxnSpPr>
        <p:spPr>
          <a:xfrm flipH="1">
            <a:off x="1158785" y="3036219"/>
            <a:ext cx="149226" cy="187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</p:cNvCxnSpPr>
          <p:nvPr/>
        </p:nvCxnSpPr>
        <p:spPr>
          <a:xfrm>
            <a:off x="1296518" y="3054444"/>
            <a:ext cx="1122407" cy="2678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" idx="3"/>
            <a:endCxn id="6" idx="0"/>
          </p:cNvCxnSpPr>
          <p:nvPr/>
        </p:nvCxnSpPr>
        <p:spPr>
          <a:xfrm>
            <a:off x="5580112" y="841068"/>
            <a:ext cx="1764196" cy="57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" idx="1"/>
            <a:endCxn id="4" idx="0"/>
          </p:cNvCxnSpPr>
          <p:nvPr/>
        </p:nvCxnSpPr>
        <p:spPr>
          <a:xfrm flipH="1">
            <a:off x="1158785" y="841068"/>
            <a:ext cx="2045063" cy="643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2" idx="2"/>
            <a:endCxn id="5" idx="0"/>
          </p:cNvCxnSpPr>
          <p:nvPr/>
        </p:nvCxnSpPr>
        <p:spPr>
          <a:xfrm flipH="1">
            <a:off x="3923928" y="1133456"/>
            <a:ext cx="468052" cy="27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9139B35-1731-1F42-990A-1E5A25B7BA37}"/>
              </a:ext>
            </a:extLst>
          </p:cNvPr>
          <p:cNvCxnSpPr>
            <a:stCxn id="5" idx="2"/>
          </p:cNvCxnSpPr>
          <p:nvPr/>
        </p:nvCxnSpPr>
        <p:spPr>
          <a:xfrm>
            <a:off x="3923928" y="1997552"/>
            <a:ext cx="0" cy="139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7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-1240"/>
            <a:ext cx="8229600" cy="910695"/>
          </a:xfrm>
        </p:spPr>
        <p:txBody>
          <a:bodyPr>
            <a:normAutofit/>
          </a:bodyPr>
          <a:lstStyle/>
          <a:p>
            <a:r>
              <a:rPr lang="fr-FR" sz="3600" dirty="0"/>
              <a:t>Télémédecine versus E santé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63128" y="877159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/>
              <a:t>Télémédecine</a:t>
            </a:r>
          </a:p>
          <a:p>
            <a:r>
              <a:rPr lang="fr-FR" dirty="0"/>
              <a:t>Peu d’applications</a:t>
            </a:r>
          </a:p>
          <a:p>
            <a:r>
              <a:rPr lang="fr-FR" dirty="0"/>
              <a:t>Finançable via fonds publics (FIR).</a:t>
            </a:r>
          </a:p>
          <a:p>
            <a:r>
              <a:rPr lang="fr-FR" dirty="0"/>
              <a:t>Finançable par le risque (CPAM).</a:t>
            </a:r>
          </a:p>
          <a:p>
            <a:r>
              <a:rPr lang="fr-FR" dirty="0"/>
              <a:t>Evaluable (HAS).</a:t>
            </a:r>
          </a:p>
          <a:p>
            <a:r>
              <a:rPr lang="fr-FR" dirty="0"/>
              <a:t>Mise en place par arrêté.</a:t>
            </a:r>
          </a:p>
          <a:p>
            <a:r>
              <a:rPr lang="fr-FR" dirty="0"/>
              <a:t>Modèle économique de « rente »</a:t>
            </a:r>
          </a:p>
          <a:p>
            <a:r>
              <a:rPr lang="fr-FR" dirty="0"/>
              <a:t>Basé » sur l’impact</a:t>
            </a:r>
          </a:p>
          <a:p>
            <a:r>
              <a:rPr lang="fr-FR" dirty="0"/>
              <a:t>EFFICACITE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54128" y="877159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/>
              <a:t>E santé</a:t>
            </a:r>
          </a:p>
          <a:p>
            <a:r>
              <a:rPr lang="fr-FR" dirty="0"/>
              <a:t>Très nombreuses applications</a:t>
            </a:r>
          </a:p>
          <a:p>
            <a:r>
              <a:rPr lang="fr-FR" dirty="0"/>
              <a:t>Finançable par le client</a:t>
            </a:r>
          </a:p>
          <a:p>
            <a:r>
              <a:rPr lang="fr-FR" dirty="0"/>
              <a:t>Pas d’évaluation</a:t>
            </a:r>
          </a:p>
          <a:p>
            <a:r>
              <a:rPr lang="fr-FR" dirty="0"/>
              <a:t>Pas de caractère médical</a:t>
            </a:r>
          </a:p>
          <a:p>
            <a:r>
              <a:rPr lang="fr-FR" dirty="0"/>
              <a:t>Pas de validation.</a:t>
            </a:r>
          </a:p>
          <a:p>
            <a:r>
              <a:rPr lang="fr-FR" dirty="0"/>
              <a:t>Modèle économique spécifique.</a:t>
            </a:r>
          </a:p>
          <a:p>
            <a:r>
              <a:rPr lang="fr-FR" dirty="0"/>
              <a:t>Basé sur l’envie client </a:t>
            </a:r>
          </a:p>
          <a:p>
            <a:r>
              <a:rPr lang="fr-FR" dirty="0"/>
              <a:t>PLAISIR</a:t>
            </a:r>
          </a:p>
          <a:p>
            <a:r>
              <a:rPr lang="fr-FR" dirty="0"/>
              <a:t>Mais peut avoir son intérêt dans la gestion d’observatoires/ </a:t>
            </a:r>
            <a:r>
              <a:rPr lang="fr-FR" dirty="0" err="1"/>
              <a:t>etudes</a:t>
            </a:r>
            <a:r>
              <a:rPr lang="fr-FR" dirty="0"/>
              <a:t>/ alertes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9FD5E8-B025-C143-825F-3C67A0FDD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2" y="4824692"/>
            <a:ext cx="3059832" cy="20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1D9DA-1C1C-F243-AE43-76005A5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Telemedecine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5AF6A03-5001-074F-B83B-FED7AE76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Normes techniques (CE)</a:t>
            </a:r>
          </a:p>
          <a:p>
            <a:r>
              <a:rPr lang="fr-FR" dirty="0"/>
              <a:t>Normes RGPD (sécurité des données)</a:t>
            </a:r>
          </a:p>
          <a:p>
            <a:r>
              <a:rPr lang="fr-FR" dirty="0"/>
              <a:t>Normes CNIL (usage des données)</a:t>
            </a:r>
          </a:p>
          <a:p>
            <a:r>
              <a:rPr lang="fr-FR" dirty="0"/>
              <a:t>Information</a:t>
            </a:r>
          </a:p>
          <a:p>
            <a:r>
              <a:rPr lang="fr-FR" dirty="0"/>
              <a:t>Consentement spécifique</a:t>
            </a:r>
          </a:p>
          <a:p>
            <a:r>
              <a:rPr lang="fr-FR" dirty="0"/>
              <a:t>Communication avec assurance professionnelle</a:t>
            </a:r>
          </a:p>
          <a:p>
            <a:r>
              <a:rPr lang="fr-FR" dirty="0"/>
              <a:t>C’est d’abord de la médecine…</a:t>
            </a:r>
          </a:p>
        </p:txBody>
      </p:sp>
    </p:spTree>
    <p:extLst>
      <p:ext uri="{BB962C8B-B14F-4D97-AF65-F5344CB8AC3E}">
        <p14:creationId xmlns:p14="http://schemas.microsoft.com/office/powerpoint/2010/main" val="317814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25290</TotalTime>
  <Words>2209</Words>
  <Application>Microsoft Macintosh PowerPoint</Application>
  <PresentationFormat>Affichage à l'écran (4:3)</PresentationFormat>
  <Paragraphs>298</Paragraphs>
  <Slides>66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Courier New</vt:lpstr>
      <vt:lpstr>Gill Sans</vt:lpstr>
      <vt:lpstr>Verdana</vt:lpstr>
      <vt:lpstr>Wingdings</vt:lpstr>
      <vt:lpstr>Tema do Office</vt:lpstr>
      <vt:lpstr>Télémédecine et cardiologie: Les fondamentaux</vt:lpstr>
      <vt:lpstr>Disclosures</vt:lpstr>
      <vt:lpstr>Présentation PowerPoint</vt:lpstr>
      <vt:lpstr>What is Telemedicine?</vt:lpstr>
      <vt:lpstr>What is Telemedicine?</vt:lpstr>
      <vt:lpstr>Pitfails: The E health jungle</vt:lpstr>
      <vt:lpstr>Présentation PowerPoint</vt:lpstr>
      <vt:lpstr>Télémédecine versus E santé</vt:lpstr>
      <vt:lpstr>Telemedecine</vt:lpstr>
      <vt:lpstr>Téléconsultation ?</vt:lpstr>
      <vt:lpstr>Telehealth and every day practice</vt:lpstr>
      <vt:lpstr>Impact on organization of healthcare</vt:lpstr>
      <vt:lpstr>Depuis le 12 septembre 2018</vt:lpstr>
      <vt:lpstr>Réadaptation en ligne</vt:lpstr>
      <vt:lpstr>Post chirurgie ou angioplastie</vt:lpstr>
      <vt:lpstr>Virtual visits post procedures</vt:lpstr>
      <vt:lpstr>Our ecosystem is changing day after day…</vt:lpstr>
      <vt:lpstr>Access to highly specialized care: téléexpertise </vt:lpstr>
      <vt:lpstr>Téléexpertise</vt:lpstr>
      <vt:lpstr>Teleexpertise in Progress… </vt:lpstr>
      <vt:lpstr>Téléassistance ?</vt:lpstr>
      <vt:lpstr>Do we need an echocardiographist everywhere ?</vt:lpstr>
      <vt:lpstr>Teleradiology is already a reality</vt:lpstr>
      <vt:lpstr>Incredible things could be possible… mobile tomodensitometry for stroke </vt:lpstr>
      <vt:lpstr>Téléassistance ?</vt:lpstr>
      <vt:lpstr>Telemonitoring</vt:lpstr>
      <vt:lpstr>Mais aussi ….</vt:lpstr>
      <vt:lpstr>Présentation PowerPoint</vt:lpstr>
      <vt:lpstr>Présentation PowerPoint</vt:lpstr>
      <vt:lpstr>Téléconsultation</vt:lpstr>
      <vt:lpstr>Depuis le 12 septembre 2018</vt:lpstr>
      <vt:lpstr>Téléexpertise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pèse personne</vt:lpstr>
      <vt:lpstr>Le centre de suivi « heures de bureau »</vt:lpstr>
      <vt:lpstr>Présentation PowerPoint</vt:lpstr>
      <vt:lpstr>Accompagnement thérapeutique ?</vt:lpstr>
      <vt:lpstr>Qui peut dispenser l’accompagnement thérapeutique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Quand est ce que l’on facture ?</vt:lpstr>
      <vt:lpstr>Télémédecine et surveillance des prothèses implantées</vt:lpstr>
      <vt:lpstr>Critères d’inclusion et d’exclusion</vt:lpstr>
      <vt:lpstr>Le rôle des différents intervenants</vt:lpstr>
      <vt:lpstr>Critères techniques spécifiques</vt:lpstr>
      <vt:lpstr>Tarifs</vt:lpstr>
      <vt:lpstr>Les étapes d’ETAPES</vt:lpstr>
      <vt:lpstr>Sur le plan pratique</vt:lpstr>
      <vt:lpstr>Présentation PowerPoint</vt:lpstr>
      <vt:lpstr>Why do not we propose to the cardiologist  ONE  STANDARDIZED SYSTEM ?</vt:lpstr>
      <vt:lpstr>Alert systems:  Depending on your risk acceptation</vt:lpstr>
      <vt:lpstr>Medical portofolio for optimizing medical reactivity</vt:lpstr>
      <vt:lpstr>complementary services </vt:lpstr>
      <vt:lpstr>Présentation PowerPoint</vt:lpstr>
      <vt:lpstr>Certains pays ont totalement intégré le numérique à leur stratégie</vt:lpstr>
      <vt:lpstr>Some are more focusing on the pathway rather the cloud !</vt:lpstr>
      <vt:lpstr>Applications</vt:lpstr>
      <vt:lpstr>Telemedicine:  Un véhicule de livraison d’informations sans action directe … </vt:lpstr>
      <vt:lpstr>Notre meilleur objet connecté…</vt:lpstr>
    </vt:vector>
  </TitlesOfParts>
  <Manager/>
  <Company>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cadre règlementaire de la télésurveillance</dc:title>
  <dc:subject/>
  <dc:creator/>
  <cp:keywords/>
  <dc:description/>
  <cp:lastModifiedBy>patrick jourdain</cp:lastModifiedBy>
  <cp:revision>327</cp:revision>
  <dcterms:created xsi:type="dcterms:W3CDTF">2017-09-13T17:29:45Z</dcterms:created>
  <dcterms:modified xsi:type="dcterms:W3CDTF">2020-01-31T12:28:33Z</dcterms:modified>
  <cp:category/>
</cp:coreProperties>
</file>